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435" r:id="rId5"/>
    <p:sldId id="258" r:id="rId6"/>
    <p:sldId id="2453" r:id="rId7"/>
    <p:sldId id="2455" r:id="rId8"/>
    <p:sldId id="2456" r:id="rId9"/>
    <p:sldId id="2457" r:id="rId10"/>
    <p:sldId id="2458" r:id="rId11"/>
    <p:sldId id="2459" r:id="rId12"/>
    <p:sldId id="2460" r:id="rId13"/>
    <p:sldId id="259" r:id="rId14"/>
    <p:sldId id="2443" r:id="rId15"/>
    <p:sldId id="2441" r:id="rId16"/>
    <p:sldId id="2440" r:id="rId17"/>
    <p:sldId id="2442" r:id="rId18"/>
    <p:sldId id="2444" r:id="rId19"/>
    <p:sldId id="2445" r:id="rId20"/>
    <p:sldId id="2461" r:id="rId21"/>
    <p:sldId id="2462" r:id="rId22"/>
    <p:sldId id="2465" r:id="rId23"/>
    <p:sldId id="2463" r:id="rId24"/>
    <p:sldId id="2450" r:id="rId25"/>
    <p:sldId id="2451" r:id="rId26"/>
    <p:sldId id="2452" r:id="rId27"/>
    <p:sldId id="2464" r:id="rId28"/>
    <p:sldId id="2436" r:id="rId2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352E1362-4BB5-48BD-A354-FFA0ABDDAF2F}">
          <p14:sldIdLst>
            <p14:sldId id="2435"/>
            <p14:sldId id="258"/>
            <p14:sldId id="2453"/>
            <p14:sldId id="2455"/>
            <p14:sldId id="2456"/>
            <p14:sldId id="2457"/>
            <p14:sldId id="2458"/>
            <p14:sldId id="2459"/>
            <p14:sldId id="2460"/>
            <p14:sldId id="259"/>
            <p14:sldId id="2443"/>
            <p14:sldId id="2441"/>
            <p14:sldId id="2440"/>
            <p14:sldId id="2442"/>
            <p14:sldId id="2444"/>
            <p14:sldId id="2445"/>
            <p14:sldId id="2461"/>
            <p14:sldId id="2462"/>
            <p14:sldId id="2465"/>
            <p14:sldId id="2463"/>
            <p14:sldId id="2450"/>
            <p14:sldId id="2451"/>
            <p14:sldId id="2452"/>
            <p14:sldId id="2464"/>
            <p14:sldId id="24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584" autoAdjust="0"/>
  </p:normalViewPr>
  <p:slideViewPr>
    <p:cSldViewPr snapToGrid="0">
      <p:cViewPr varScale="1">
        <p:scale>
          <a:sx n="74" d="100"/>
          <a:sy n="74" d="100"/>
        </p:scale>
        <p:origin x="636" y="3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76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5AA6D0-565B-40A8-8BE4-69BC0CCD1190}" type="datetime1">
              <a:rPr lang="fr-FR" smtClean="0"/>
              <a:t>02/04/2020</a:t>
            </a:fld>
            <a:endParaRPr lang="fr-FR" dirty="0"/>
          </a:p>
        </p:txBody>
      </p:sp>
      <p:sp>
        <p:nvSpPr>
          <p:cNvPr id="4" name="Espace réservé du pied de page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fr-FR" smtClean="0"/>
              <a:t>‹N°›</a:t>
            </a:fld>
            <a:endParaRPr lang="fr-FR"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F59795B-C283-4B4C-B47E-259038084779}" type="datetime1">
              <a:rPr lang="fr-FR" noProof="0" smtClean="0"/>
              <a:t>02/04/2020</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fr-FR" noProof="0" smtClean="0"/>
              <a:t>‹N°›</a:t>
            </a:fld>
            <a:endParaRPr lang="fr-FR" noProof="0"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a:t>
            </a:fld>
            <a:endParaRPr lang="fr-FR" dirty="0"/>
          </a:p>
        </p:txBody>
      </p:sp>
    </p:spTree>
    <p:extLst>
      <p:ext uri="{BB962C8B-B14F-4D97-AF65-F5344CB8AC3E}">
        <p14:creationId xmlns:p14="http://schemas.microsoft.com/office/powerpoint/2010/main" val="47057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2</a:t>
            </a:fld>
            <a:endParaRPr lang="fr-FR" dirty="0"/>
          </a:p>
        </p:txBody>
      </p:sp>
    </p:spTree>
    <p:extLst>
      <p:ext uri="{BB962C8B-B14F-4D97-AF65-F5344CB8AC3E}">
        <p14:creationId xmlns:p14="http://schemas.microsoft.com/office/powerpoint/2010/main" val="264555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6</a:t>
            </a:fld>
            <a:endParaRPr lang="fr-FR" dirty="0"/>
          </a:p>
        </p:txBody>
      </p:sp>
    </p:spTree>
    <p:extLst>
      <p:ext uri="{BB962C8B-B14F-4D97-AF65-F5344CB8AC3E}">
        <p14:creationId xmlns:p14="http://schemas.microsoft.com/office/powerpoint/2010/main" val="79194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10</a:t>
            </a:fld>
            <a:endParaRPr lang="fr-FR" dirty="0"/>
          </a:p>
        </p:txBody>
      </p:sp>
    </p:spTree>
    <p:extLst>
      <p:ext uri="{BB962C8B-B14F-4D97-AF65-F5344CB8AC3E}">
        <p14:creationId xmlns:p14="http://schemas.microsoft.com/office/powerpoint/2010/main" val="38501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17</a:t>
            </a:fld>
            <a:endParaRPr lang="fr-FR" dirty="0"/>
          </a:p>
        </p:txBody>
      </p:sp>
    </p:spTree>
    <p:extLst>
      <p:ext uri="{BB962C8B-B14F-4D97-AF65-F5344CB8AC3E}">
        <p14:creationId xmlns:p14="http://schemas.microsoft.com/office/powerpoint/2010/main" val="237745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20</a:t>
            </a:fld>
            <a:endParaRPr lang="fr-FR" dirty="0"/>
          </a:p>
        </p:txBody>
      </p:sp>
    </p:spTree>
    <p:extLst>
      <p:ext uri="{BB962C8B-B14F-4D97-AF65-F5344CB8AC3E}">
        <p14:creationId xmlns:p14="http://schemas.microsoft.com/office/powerpoint/2010/main" val="186342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noProof="0" smtClean="0"/>
              <a:t>23</a:t>
            </a:fld>
            <a:endParaRPr lang="fr-FR" noProof="0" dirty="0"/>
          </a:p>
        </p:txBody>
      </p:sp>
    </p:spTree>
    <p:extLst>
      <p:ext uri="{BB962C8B-B14F-4D97-AF65-F5344CB8AC3E}">
        <p14:creationId xmlns:p14="http://schemas.microsoft.com/office/powerpoint/2010/main" val="340427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25</a:t>
            </a:fld>
            <a:endParaRPr lang="fr-FR" dirty="0"/>
          </a:p>
        </p:txBody>
      </p:sp>
    </p:spTree>
    <p:extLst>
      <p:ext uri="{BB962C8B-B14F-4D97-AF65-F5344CB8AC3E}">
        <p14:creationId xmlns:p14="http://schemas.microsoft.com/office/powerpoint/2010/main" val="3261411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2" name="Titr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fr-FR" noProof="0" dirty="0" smtClean="0"/>
              <a:t>CLIQUEZ POUR MODIFIER LE STYLE DU TITRE DE MASQUE</a:t>
            </a:r>
            <a:endParaRPr lang="fr-FR" noProof="0" dirty="0"/>
          </a:p>
        </p:txBody>
      </p:sp>
      <p:sp>
        <p:nvSpPr>
          <p:cNvPr id="8" name="Espace réservé du texte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9" name="Espace réservé du texte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rtlCol="0"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smtClean="0"/>
              <a:t>SOUS-TITRE</a:t>
            </a:r>
            <a:endParaRPr lang="fr-FR" noProof="0"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2" name="Titr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fr-FR" noProof="0" dirty="0" smtClean="0"/>
              <a:t>CLIQUEZ POUR MODIFIER LE STYLE DU TITRE DU MASQUE</a:t>
            </a:r>
            <a:endParaRPr lang="fr-FR" noProof="0" dirty="0"/>
          </a:p>
        </p:txBody>
      </p:sp>
      <p:sp>
        <p:nvSpPr>
          <p:cNvPr id="8" name="Espace réservé du texte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FR" noProof="0" dirty="0" smtClean="0"/>
              <a:t>CLIQUEZ POUR MODIFIER LE STYLE DU TITRE DE MASQUE</a:t>
            </a:r>
            <a:endParaRPr lang="fr-FR" noProof="0" dirty="0"/>
          </a:p>
        </p:txBody>
      </p:sp>
      <p:sp>
        <p:nvSpPr>
          <p:cNvPr id="3" name="Espace réservé du texte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smtClean="0"/>
              <a:t>Modifiez les styles du texte du masque</a:t>
            </a:r>
          </a:p>
        </p:txBody>
      </p:sp>
      <p:sp>
        <p:nvSpPr>
          <p:cNvPr id="4" name="Espace réservé du contenu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u texte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smtClean="0"/>
              <a:t>Modifiez les styles du texte du masque</a:t>
            </a:r>
          </a:p>
        </p:txBody>
      </p:sp>
      <p:sp>
        <p:nvSpPr>
          <p:cNvPr id="6" name="Espace réservé du contenu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chemeClr val="bg1"/>
                </a:solidFill>
                <a:latin typeface="+mn-lt"/>
                <a:ea typeface="+mn-ea"/>
                <a:cs typeface="+mn-cs"/>
                <a:sym typeface="Bebas"/>
              </a:rPr>
              <a:t>FABRIKAM</a:t>
            </a:r>
            <a:endParaRPr lang="fr-FR"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FR" noProof="0" dirty="0" smtClean="0"/>
              <a:t>CLIQUEZ POUR MODIFIER LE STYLE DU TITRE DE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chemeClr val="bg1"/>
                </a:solidFill>
                <a:latin typeface="+mn-lt"/>
                <a:ea typeface="+mn-ea"/>
                <a:cs typeface="+mn-cs"/>
                <a:sym typeface="Bebas"/>
              </a:rPr>
              <a:t>FABRIKAM</a:t>
            </a:r>
            <a:endParaRPr lang="fr-FR" sz="2400" b="1" i="0" spc="0" noProof="0" dirty="0">
              <a:solidFill>
                <a:schemeClr val="bg1"/>
              </a:solidFill>
              <a:latin typeface="Gill Sans" panose="020B0502020104020203" pitchFamily="34" charset="-79"/>
              <a:cs typeface="Gill Sans" panose="020B0502020104020203" pitchFamily="34" charset="-79"/>
            </a:endParaRPr>
          </a:p>
        </p:txBody>
      </p:sp>
      <p:sp>
        <p:nvSpPr>
          <p:cNvPr id="15" name="Espace réservé du contenu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16" name="Espace réservé du contenu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FR" noProof="0" dirty="0" smtClean="0"/>
              <a:t>CLIQUEZ POUR MODIFIER LE STYLE DU TITRE DU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rgbClr val="2C2153"/>
                </a:solidFill>
                <a:latin typeface="+mn-lt"/>
                <a:ea typeface="+mn-ea"/>
                <a:cs typeface="+mn-cs"/>
                <a:sym typeface="Bebas"/>
              </a:rPr>
              <a:t>FAB</a:t>
            </a:r>
            <a:r>
              <a:rPr lang="fr-FR" sz="2400" b="1" kern="1200" noProof="0" dirty="0" smtClean="0">
                <a:solidFill>
                  <a:srgbClr val="A53F52"/>
                </a:solidFill>
                <a:latin typeface="+mn-lt"/>
                <a:ea typeface="+mn-ea"/>
                <a:cs typeface="+mn-cs"/>
                <a:sym typeface="Bebas"/>
              </a:rPr>
              <a:t>RIKAM</a:t>
            </a:r>
            <a:endParaRPr lang="fr-FR" sz="2400" b="1" i="0" spc="0" noProof="0" dirty="0">
              <a:solidFill>
                <a:srgbClr val="A53F52"/>
              </a:solidFill>
              <a:latin typeface="Gill Sans" panose="020B0502020104020203" pitchFamily="34" charset="-79"/>
              <a:cs typeface="Gill Sans" panose="020B0502020104020203" pitchFamily="34" charset="-79"/>
            </a:endParaRPr>
          </a:p>
        </p:txBody>
      </p:sp>
      <p:sp>
        <p:nvSpPr>
          <p:cNvPr id="16" name="Espace réservé du texte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smtClean="0"/>
              <a:t>Modifiez les styles du texte du masque</a:t>
            </a:r>
          </a:p>
        </p:txBody>
      </p:sp>
      <p:sp>
        <p:nvSpPr>
          <p:cNvPr id="17" name="Espace réservé du contenu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FR" noProof="0" dirty="0" smtClean="0"/>
              <a:t>CLIQUEZ POUR MODIFIER LE STYLE DU TITRE DU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rgbClr val="2C2153"/>
                </a:solidFill>
                <a:latin typeface="+mn-lt"/>
                <a:ea typeface="+mn-ea"/>
                <a:cs typeface="+mn-cs"/>
                <a:sym typeface="Bebas"/>
              </a:rPr>
              <a:t>FAB</a:t>
            </a:r>
            <a:r>
              <a:rPr lang="fr-FR" sz="2400" b="1" kern="1200" noProof="0" dirty="0" smtClean="0">
                <a:solidFill>
                  <a:srgbClr val="A53F52"/>
                </a:solidFill>
                <a:latin typeface="+mn-lt"/>
                <a:ea typeface="+mn-ea"/>
                <a:cs typeface="+mn-cs"/>
                <a:sym typeface="Bebas"/>
              </a:rPr>
              <a:t>RIKAM</a:t>
            </a:r>
            <a:endParaRPr lang="fr-FR" sz="2400" b="1" i="0" spc="0" noProof="0" dirty="0">
              <a:solidFill>
                <a:srgbClr val="A53F52"/>
              </a:solidFill>
              <a:latin typeface="Gill Sans" panose="020B0502020104020203" pitchFamily="34" charset="-79"/>
              <a:cs typeface="Gill Sans" panose="020B0502020104020203" pitchFamily="34" charset="-79"/>
            </a:endParaRPr>
          </a:p>
        </p:txBody>
      </p:sp>
      <p:sp>
        <p:nvSpPr>
          <p:cNvPr id="15" name="Espace réservé du texte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smtClean="0"/>
              <a:t>Modifiez les styles du texte du masque</a:t>
            </a:r>
          </a:p>
        </p:txBody>
      </p:sp>
      <p:sp>
        <p:nvSpPr>
          <p:cNvPr id="17" name="Espace réservé d’image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smtClean="0"/>
              <a:t>Cliquez sur l'icône pour ajouter une image</a:t>
            </a:r>
            <a:endParaRPr lang="fr-FR" noProof="0"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3" name="Espace réservé de l’image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2" name="Titre 1">
            <a:extLst>
              <a:ext uri="{FF2B5EF4-FFF2-40B4-BE49-F238E27FC236}">
                <a16:creationId xmlns:a16="http://schemas.microsoft.com/office/drawing/2014/main" xmlns="" id="{96D712C6-2A37-4F08-AF12-D70F8C809441}"/>
              </a:ext>
            </a:extLst>
          </p:cNvPr>
          <p:cNvSpPr>
            <a:spLocks noGrp="1"/>
          </p:cNvSpPr>
          <p:nvPr>
            <p:ph type="title"/>
          </p:nvPr>
        </p:nvSpPr>
        <p:spPr/>
        <p:txBody>
          <a:bodyPr rtlCol="0"/>
          <a:lstStyle/>
          <a:p>
            <a:pPr rtl="0"/>
            <a:r>
              <a:rPr lang="fr-FR" noProof="0" smtClean="0"/>
              <a:t>Modifiez le style du titre</a:t>
            </a:r>
            <a:endParaRPr lang="fr-FR" noProof="0" dirty="0"/>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fr-FR" noProof="0" smtClean="0"/>
              <a:t>Cliquez sur l'icône pour ajouter une image</a:t>
            </a:r>
            <a:endParaRPr lang="fr-FR" noProof="0" dirty="0"/>
          </a:p>
        </p:txBody>
      </p:sp>
      <p:sp>
        <p:nvSpPr>
          <p:cNvPr id="4" name="Titr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rtlCol="0" anchor="ctr"/>
          <a:lstStyle>
            <a:lvl1pPr algn="ctr">
              <a:defRPr sz="6000" spc="300">
                <a:solidFill>
                  <a:schemeClr val="bg1"/>
                </a:solidFill>
              </a:defRPr>
            </a:lvl1pPr>
          </a:lstStyle>
          <a:p>
            <a:pPr rtl="0"/>
            <a:r>
              <a:rPr lang="fr-FR" noProof="0" dirty="0" smtClean="0"/>
              <a:t>Cliquez pour modifier le titre principal</a:t>
            </a:r>
            <a:endParaRPr lang="fr-FR" noProof="0" dirty="0"/>
          </a:p>
        </p:txBody>
      </p:sp>
      <p:sp>
        <p:nvSpPr>
          <p:cNvPr id="5" name="Espace réservé du texte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rtlCol="0"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1">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8" name="Titr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séparation 2">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2" name="Titr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ous-titre, imag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fr-FR" noProof="0" dirty="0" smtClean="0"/>
              <a:t>TITRE DE LA DIAPOSITIVE ICI</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rtlCol="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3" name="Espace réservé d’image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rtlCol="0" anchor="ctr">
            <a:noAutofit/>
          </a:bodyPr>
          <a:lstStyle>
            <a:lvl1pPr marL="0" indent="0" algn="ctr">
              <a:buNone/>
              <a:defRPr/>
            </a:lvl1pPr>
          </a:lstStyle>
          <a:p>
            <a:pPr rtl="0"/>
            <a:r>
              <a:rPr lang="fr-FR" noProof="0" smtClean="0"/>
              <a:t>Cliquez sur l'icône pour ajouter une image</a:t>
            </a:r>
            <a:endParaRPr lang="fr-FR" noProof="0" dirty="0"/>
          </a:p>
        </p:txBody>
      </p:sp>
      <p:sp>
        <p:nvSpPr>
          <p:cNvPr id="58" name="Espace réservé du texte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SOUS-TITRE ICI</a:t>
            </a:r>
            <a:endParaRPr lang="fr-FR" noProof="0" dirty="0"/>
          </a:p>
        </p:txBody>
      </p:sp>
      <p:sp>
        <p:nvSpPr>
          <p:cNvPr id="59" name="Espace réservé du numéro de diapositive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chor="ctr">
            <a:noAutofit/>
          </a:bodyPr>
          <a:lstStyle>
            <a:lvl1pPr algn="l">
              <a:defRPr sz="3200" spc="300">
                <a:solidFill>
                  <a:schemeClr val="bg1"/>
                </a:solidFill>
              </a:defRPr>
            </a:lvl1pPr>
          </a:lstStyle>
          <a:p>
            <a:pPr rtl="0"/>
            <a:r>
              <a:rPr lang="fr-FR" noProof="0" dirty="0" smtClean="0"/>
              <a:t>TITRE DE LA DIAPOSITIVE ICI</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u texte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SOUS-TITRE ICI</a:t>
            </a:r>
            <a:endParaRPr lang="fr-FR" noProof="0" dirty="0"/>
          </a:p>
        </p:txBody>
      </p:sp>
      <p:sp>
        <p:nvSpPr>
          <p:cNvPr id="13" name="Espace réservé du contenu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rtlCol="0" anchor="ctr"/>
          <a:lstStyle>
            <a:lvl1pPr marL="0" indent="0" algn="ctr">
              <a:buNone/>
              <a:defRPr/>
            </a:lvl1pPr>
          </a:lstStyle>
          <a:p>
            <a:pPr lvl="0" rtl="0"/>
            <a:r>
              <a:rPr lang="fr-FR" noProof="0" smtClean="0"/>
              <a:t>Modifiez les styles du texte du masque</a:t>
            </a:r>
          </a:p>
        </p:txBody>
      </p:sp>
      <p:sp>
        <p:nvSpPr>
          <p:cNvPr id="16" name="Espace réservé du numéro de diapositive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pPr rtl="0"/>
            <a:fld id="{8C2E478F-E849-4A8C-AF1F-CBCC78A7CBFA}" type="slidenum">
              <a:rPr lang="fr-FR" noProof="0" smtClean="0"/>
              <a:pPr/>
              <a:t>‹N°›</a:t>
            </a:fld>
            <a:endParaRPr lang="fr-FR" noProof="0" dirty="0"/>
          </a:p>
        </p:txBody>
      </p:sp>
      <p:sp>
        <p:nvSpPr>
          <p:cNvPr id="17" name="Form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chemeClr val="bg1"/>
                </a:solidFill>
                <a:latin typeface="+mn-lt"/>
                <a:ea typeface="+mn-ea"/>
                <a:cs typeface="+mn-cs"/>
                <a:sym typeface="Bebas"/>
              </a:rPr>
              <a:t>FABRIKAM</a:t>
            </a:r>
            <a:endParaRPr lang="fr-FR"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rtlCol="0" anchor="ctr">
            <a:noAutofit/>
          </a:bodyPr>
          <a:lstStyle>
            <a:lvl1pPr algn="l">
              <a:defRPr sz="3600" spc="300"/>
            </a:lvl1pPr>
          </a:lstStyle>
          <a:p>
            <a:pPr rtl="0"/>
            <a:r>
              <a:rPr lang="fr-FR" noProof="0" dirty="0" smtClean="0"/>
              <a:t>CLIQUEZ POUR MODIFIER LE MASQUE</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rtlCol="0">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u texte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9" name="Espace réservé d’image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11" name="Espace réservé du numéro de diapositive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rtlCol="0"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Titr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rtlCol="0" anchor="ctr"/>
          <a:lstStyle>
            <a:lvl1pPr algn="ctr">
              <a:defRPr sz="6000" b="1" spc="300">
                <a:solidFill>
                  <a:schemeClr val="tx1"/>
                </a:solidFill>
              </a:defRPr>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8" name="Titr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pPr rtl="0"/>
            <a:r>
              <a:rPr lang="fr-FR" noProof="0" dirty="0" smtClean="0"/>
              <a:t>Modifiez le style du titre</a:t>
            </a:r>
            <a:endParaRPr lang="fr-FR" noProof="0" dirty="0"/>
          </a:p>
        </p:txBody>
      </p:sp>
      <p:sp>
        <p:nvSpPr>
          <p:cNvPr id="3" name="Espace réservé du texte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5" name="Espace réservé du pied de page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
        <p:nvSpPr>
          <p:cNvPr id="7" name="Form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rgbClr val="2C2153"/>
                </a:solidFill>
                <a:latin typeface="+mn-lt"/>
                <a:ea typeface="+mn-ea"/>
                <a:cs typeface="+mn-cs"/>
                <a:sym typeface="Bebas"/>
              </a:rPr>
              <a:t>FAB</a:t>
            </a:r>
            <a:r>
              <a:rPr lang="fr-FR" sz="2400" b="1" kern="1200" noProof="0" dirty="0" smtClean="0">
                <a:solidFill>
                  <a:srgbClr val="A53F52"/>
                </a:solidFill>
                <a:latin typeface="+mn-lt"/>
                <a:ea typeface="+mn-ea"/>
                <a:cs typeface="+mn-cs"/>
                <a:sym typeface="Bebas"/>
              </a:rPr>
              <a:t>RIKAM</a:t>
            </a:r>
            <a:endParaRPr lang="fr-FR" sz="2400" b="1" i="0" spc="0" noProof="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24.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d’image 27" descr="Construction abstraite">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xmlns="" id="{4F7706BE-EF2E-459C-8778-01DDD354C634}"/>
              </a:ext>
            </a:extLst>
          </p:cNvPr>
          <p:cNvSpPr>
            <a:spLocks noGrp="1"/>
          </p:cNvSpPr>
          <p:nvPr>
            <p:ph type="title"/>
          </p:nvPr>
        </p:nvSpPr>
        <p:spPr/>
        <p:txBody>
          <a:bodyPr rtlCol="0">
            <a:normAutofit fontScale="90000"/>
          </a:bodyPr>
          <a:lstStyle/>
          <a:p>
            <a:pPr rtl="0"/>
            <a:r>
              <a:rPr lang="fr-FR"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Revue 1 : Projet GPS</a:t>
            </a:r>
            <a:endParaRPr lang="fr-FR"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Espace réservé du texte 6">
            <a:extLst>
              <a:ext uri="{FF2B5EF4-FFF2-40B4-BE49-F238E27FC236}">
                <a16:creationId xmlns:a16="http://schemas.microsoft.com/office/drawing/2014/main" xmlns="" id="{5D865526-EC39-4780-A2A8-274A80A5C19B}"/>
              </a:ext>
            </a:extLst>
          </p:cNvPr>
          <p:cNvSpPr>
            <a:spLocks noGrp="1"/>
          </p:cNvSpPr>
          <p:nvPr>
            <p:ph type="body" idx="1"/>
          </p:nvPr>
        </p:nvSpPr>
        <p:spPr/>
        <p:txBody>
          <a:bodyPr rtlCol="0">
            <a:noAutofit/>
          </a:bodyPr>
          <a:lstStyle/>
          <a:p>
            <a:pPr rtl="0"/>
            <a:r>
              <a:rPr lang="fr-FR" dirty="0" smtClean="0">
                <a:solidFill>
                  <a:schemeClr val="bg1"/>
                </a:solidFill>
                <a:latin typeface="Times New Roman" panose="02020603050405020304" pitchFamily="18" charset="0"/>
                <a:cs typeface="Times New Roman" panose="02020603050405020304" pitchFamily="18" charset="0"/>
              </a:rPr>
              <a:t>Vincent MARTIN</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9" name="Espace réservé du texte 6">
            <a:extLst>
              <a:ext uri="{FF2B5EF4-FFF2-40B4-BE49-F238E27FC236}">
                <a16:creationId xmlns:a16="http://schemas.microsoft.com/office/drawing/2014/main" xmlns="" id="{5D865526-EC39-4780-A2A8-274A80A5C19B}"/>
              </a:ext>
            </a:extLst>
          </p:cNvPr>
          <p:cNvSpPr txBox="1">
            <a:spLocks/>
          </p:cNvSpPr>
          <p:nvPr/>
        </p:nvSpPr>
        <p:spPr>
          <a:xfrm>
            <a:off x="3470275" y="4302049"/>
            <a:ext cx="5251450" cy="36512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2000" dirty="0" smtClean="0">
                <a:latin typeface="Times New Roman" panose="02020603050405020304" pitchFamily="18" charset="0"/>
                <a:cs typeface="Times New Roman" panose="02020603050405020304" pitchFamily="18" charset="0"/>
              </a:rPr>
              <a:t>Session : 2019 -2020</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xmlns="" id="{A3F530F9-BDB1-49E4-9EFF-B9535CF653A7}"/>
              </a:ext>
            </a:extLst>
          </p:cNvPr>
          <p:cNvSpPr>
            <a:spLocks noGrp="1"/>
          </p:cNvSpPr>
          <p:nvPr>
            <p:ph type="title"/>
          </p:nvPr>
        </p:nvSpPr>
        <p:spPr/>
        <p:txBody>
          <a:bodyPr rtlCol="0">
            <a:norm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Organisation de </a:t>
            </a:r>
            <a:r>
              <a:rPr lang="fr-FR" sz="4000" spc="6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l’équipe</a:t>
            </a:r>
            <a:endPar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Espace réservé du texte 9">
            <a:extLst>
              <a:ext uri="{FF2B5EF4-FFF2-40B4-BE49-F238E27FC236}">
                <a16:creationId xmlns:a16="http://schemas.microsoft.com/office/drawing/2014/main" xmlns="" id="{FB2DFED1-D58A-4B73-9945-B3E86779455A}"/>
              </a:ext>
            </a:extLst>
          </p:cNvPr>
          <p:cNvSpPr>
            <a:spLocks noGrp="1"/>
          </p:cNvSpPr>
          <p:nvPr>
            <p:ph type="body" idx="1"/>
          </p:nvPr>
        </p:nvSpPr>
        <p:spPr>
          <a:xfrm>
            <a:off x="469107" y="1189038"/>
            <a:ext cx="5157787" cy="494506"/>
          </a:xfrm>
        </p:spPr>
        <p:txBody>
          <a:bodyPr rtlCol="0">
            <a:noAutofit/>
          </a:bodyPr>
          <a:lstStyle/>
          <a:p>
            <a:pPr algn="ctr" rtl="0"/>
            <a:r>
              <a:rPr lang="fr-FR" spc="0" dirty="0" smtClean="0">
                <a:solidFill>
                  <a:schemeClr val="accent2">
                    <a:lumMod val="75000"/>
                  </a:schemeClr>
                </a:solidFill>
                <a:latin typeface="Times New Roman" panose="02020603050405020304" pitchFamily="18" charset="0"/>
                <a:cs typeface="Times New Roman" panose="02020603050405020304" pitchFamily="18" charset="0"/>
              </a:rPr>
              <a:t>Organisation de l’équipe</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 name="Espace réservé du texte 1"/>
          <p:cNvSpPr>
            <a:spLocks noGrp="1"/>
          </p:cNvSpPr>
          <p:nvPr>
            <p:ph type="body" sz="quarter" idx="3"/>
          </p:nvPr>
        </p:nvSpPr>
        <p:spPr>
          <a:xfrm>
            <a:off x="6565107" y="1189038"/>
            <a:ext cx="5183188" cy="494506"/>
          </a:xfrm>
        </p:spPr>
        <p:txBody>
          <a:bodyPr>
            <a:noAutofit/>
          </a:bodyPr>
          <a:lstStyle/>
          <a:p>
            <a:pPr algn="ctr"/>
            <a:r>
              <a:rPr lang="fr-FR" spc="0" dirty="0" smtClean="0">
                <a:solidFill>
                  <a:schemeClr val="accent2">
                    <a:lumMod val="75000"/>
                  </a:schemeClr>
                </a:solidFill>
                <a:latin typeface="Times New Roman" panose="02020603050405020304" pitchFamily="18" charset="0"/>
                <a:cs typeface="Times New Roman" panose="02020603050405020304" pitchFamily="18" charset="0"/>
              </a:rPr>
              <a:t>Répartitions des tâches</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1" name="Espace réservé du numéro de diapositive 70">
            <a:extLst>
              <a:ext uri="{FF2B5EF4-FFF2-40B4-BE49-F238E27FC236}">
                <a16:creationId xmlns:a16="http://schemas.microsoft.com/office/drawing/2014/main" xmlns="" id="{D222F862-D4C8-42C6-BB64-662A73425911}"/>
              </a:ext>
            </a:extLst>
          </p:cNvPr>
          <p:cNvSpPr>
            <a:spLocks noGrp="1"/>
          </p:cNvSpPr>
          <p:nvPr>
            <p:ph type="sldNum" sz="quarter" idx="12"/>
          </p:nvPr>
        </p:nvSpPr>
        <p:spPr/>
        <p:txBody>
          <a:bodyPr rtlCol="0"/>
          <a:lstStyle/>
          <a:p>
            <a:pPr rtl="0"/>
            <a:fld id="{8C2E478F-E849-4A8C-AF1F-CBCC78A7CBFA}" type="slidenum">
              <a:rPr lang="fr-FR" smtClean="0"/>
              <a:t>10</a:t>
            </a:fld>
            <a:endParaRPr lang="fr-FR" dirty="0"/>
          </a:p>
        </p:txBody>
      </p:sp>
      <p:sp>
        <p:nvSpPr>
          <p:cNvPr id="4" name="Espace réservé du contenu 3"/>
          <p:cNvSpPr>
            <a:spLocks noGrp="1"/>
          </p:cNvSpPr>
          <p:nvPr>
            <p:ph sz="quarter" idx="4"/>
          </p:nvPr>
        </p:nvSpPr>
        <p:spPr>
          <a:xfrm>
            <a:off x="6565107" y="1683543"/>
            <a:ext cx="5183188" cy="4784759"/>
          </a:xfrm>
        </p:spPr>
        <p:txBody>
          <a:bodyPr numCol="1">
            <a:noAutofit/>
          </a:bodyPr>
          <a:lstStyle/>
          <a:p>
            <a:pPr marL="0" indent="0" algn="just">
              <a:lnSpc>
                <a:spcPct val="100000"/>
              </a:lnSpc>
              <a:spcBef>
                <a:spcPts val="0"/>
              </a:spcBef>
              <a:buNone/>
            </a:pPr>
            <a:r>
              <a:rPr lang="fr-FR" sz="1200" b="1" u="sng" dirty="0" smtClean="0">
                <a:latin typeface="Times New Roman" panose="02020603050405020304" pitchFamily="18" charset="0"/>
                <a:cs typeface="Times New Roman" panose="02020603050405020304" pitchFamily="18" charset="0"/>
              </a:rPr>
              <a:t>Etudiant 1 : BORGES Damiens en charge du système embarqué autonome</a:t>
            </a:r>
            <a:endParaRPr lang="fr-FR" sz="1200" dirty="0" smtClean="0">
              <a:latin typeface="Times New Roman" panose="02020603050405020304" pitchFamily="18" charset="0"/>
              <a:cs typeface="Times New Roman" panose="02020603050405020304" pitchFamily="18" charset="0"/>
            </a:endParaRP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Analyse </a:t>
            </a:r>
            <a:r>
              <a:rPr lang="fr-FR" sz="1000" dirty="0">
                <a:latin typeface="Times New Roman" panose="02020603050405020304" pitchFamily="18" charset="0"/>
                <a:cs typeface="Times New Roman" panose="02020603050405020304" pitchFamily="18" charset="0"/>
              </a:rPr>
              <a:t>du projet et de sa </a:t>
            </a:r>
            <a:r>
              <a:rPr lang="fr-FR" sz="1000" dirty="0" smtClean="0">
                <a:latin typeface="Times New Roman" panose="02020603050405020304" pitchFamily="18" charset="0"/>
                <a:cs typeface="Times New Roman" panose="02020603050405020304" pitchFamily="18" charset="0"/>
              </a:rPr>
              <a:t>partie.</a:t>
            </a:r>
            <a:endParaRPr lang="fr-FR" sz="1000" dirty="0">
              <a:latin typeface="Times New Roman" panose="02020603050405020304" pitchFamily="18" charset="0"/>
              <a:cs typeface="Times New Roman" panose="02020603050405020304" pitchFamily="18" charset="0"/>
            </a:endParaRP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Analyse </a:t>
            </a:r>
            <a:r>
              <a:rPr lang="fr-FR" sz="1000" dirty="0">
                <a:latin typeface="Times New Roman" panose="02020603050405020304" pitchFamily="18" charset="0"/>
                <a:cs typeface="Times New Roman" panose="02020603050405020304" pitchFamily="18" charset="0"/>
              </a:rPr>
              <a:t>du projet et de sa </a:t>
            </a:r>
            <a:r>
              <a:rPr lang="fr-FR" sz="1000" dirty="0" smtClean="0">
                <a:latin typeface="Times New Roman" panose="02020603050405020304" pitchFamily="18" charset="0"/>
                <a:cs typeface="Times New Roman" panose="02020603050405020304" pitchFamily="18" charset="0"/>
              </a:rPr>
              <a:t>partie.</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Etude </a:t>
            </a:r>
            <a:r>
              <a:rPr lang="fr-FR" sz="1000" dirty="0">
                <a:latin typeface="Times New Roman" panose="02020603050405020304" pitchFamily="18" charset="0"/>
                <a:cs typeface="Times New Roman" panose="02020603050405020304" pitchFamily="18" charset="0"/>
              </a:rPr>
              <a:t>comparative des composants du système </a:t>
            </a:r>
            <a:r>
              <a:rPr lang="fr-FR" sz="1000" dirty="0" smtClean="0">
                <a:latin typeface="Times New Roman" panose="02020603050405020304" pitchFamily="18" charset="0"/>
                <a:cs typeface="Times New Roman" panose="02020603050405020304" pitchFamily="18" charset="0"/>
              </a:rPr>
              <a:t>Embarqué.</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Mise </a:t>
            </a:r>
            <a:r>
              <a:rPr lang="fr-FR" sz="1000" dirty="0">
                <a:latin typeface="Times New Roman" panose="02020603050405020304" pitchFamily="18" charset="0"/>
                <a:cs typeface="Times New Roman" panose="02020603050405020304" pitchFamily="18" charset="0"/>
              </a:rPr>
              <a:t>en place d’une application de simulation d’envoi de données pour l’étudiant </a:t>
            </a:r>
            <a:r>
              <a:rPr lang="fr-FR" sz="1000" dirty="0" smtClean="0">
                <a:latin typeface="Times New Roman" panose="02020603050405020304" pitchFamily="18" charset="0"/>
                <a:cs typeface="Times New Roman" panose="02020603050405020304" pitchFamily="18" charset="0"/>
              </a:rPr>
              <a:t>3.</a:t>
            </a:r>
            <a:endParaRPr lang="fr-FR" sz="1000" dirty="0">
              <a:latin typeface="Times New Roman" panose="02020603050405020304" pitchFamily="18" charset="0"/>
              <a:cs typeface="Times New Roman" panose="02020603050405020304" pitchFamily="18" charset="0"/>
            </a:endParaRP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Choix </a:t>
            </a:r>
            <a:r>
              <a:rPr lang="fr-FR" sz="1000" dirty="0">
                <a:latin typeface="Times New Roman" panose="02020603050405020304" pitchFamily="18" charset="0"/>
                <a:cs typeface="Times New Roman" panose="02020603050405020304" pitchFamily="18" charset="0"/>
              </a:rPr>
              <a:t>des composants du système </a:t>
            </a:r>
            <a:r>
              <a:rPr lang="fr-FR" sz="1000" dirty="0" smtClean="0">
                <a:latin typeface="Times New Roman" panose="02020603050405020304" pitchFamily="18" charset="0"/>
                <a:cs typeface="Times New Roman" panose="02020603050405020304" pitchFamily="18" charset="0"/>
              </a:rPr>
              <a:t>Embarqué.</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Réalisation </a:t>
            </a:r>
            <a:r>
              <a:rPr lang="fr-FR" sz="1000" dirty="0">
                <a:latin typeface="Times New Roman" panose="02020603050405020304" pitchFamily="18" charset="0"/>
                <a:cs typeface="Times New Roman" panose="02020603050405020304" pitchFamily="18" charset="0"/>
              </a:rPr>
              <a:t>d’un prototype </a:t>
            </a:r>
            <a:r>
              <a:rPr lang="fr-FR" sz="1000" dirty="0" smtClean="0">
                <a:latin typeface="Times New Roman" panose="02020603050405020304" pitchFamily="18" charset="0"/>
                <a:cs typeface="Times New Roman" panose="02020603050405020304" pitchFamily="18" charset="0"/>
              </a:rPr>
              <a:t>fonctionnel.</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Utilisation </a:t>
            </a:r>
            <a:r>
              <a:rPr lang="fr-FR" sz="1000" dirty="0">
                <a:latin typeface="Times New Roman" panose="02020603050405020304" pitchFamily="18" charset="0"/>
                <a:cs typeface="Times New Roman" panose="02020603050405020304" pitchFamily="18" charset="0"/>
              </a:rPr>
              <a:t>d’une classe C++ Pour l’envoi des </a:t>
            </a:r>
            <a:r>
              <a:rPr lang="fr-FR" sz="1000" dirty="0" smtClean="0">
                <a:latin typeface="Times New Roman" panose="02020603050405020304" pitchFamily="18" charset="0"/>
                <a:cs typeface="Times New Roman" panose="02020603050405020304" pitchFamily="18" charset="0"/>
              </a:rPr>
              <a:t>données.</a:t>
            </a:r>
          </a:p>
          <a:p>
            <a:pPr marL="0" indent="0" algn="just">
              <a:lnSpc>
                <a:spcPct val="100000"/>
              </a:lnSpc>
              <a:spcBef>
                <a:spcPts val="0"/>
              </a:spcBef>
              <a:buNone/>
            </a:pPr>
            <a:endParaRPr lang="fr-FR" sz="1000"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b="1" u="sng" dirty="0" smtClean="0">
                <a:latin typeface="Times New Roman" panose="02020603050405020304" pitchFamily="18" charset="0"/>
                <a:cs typeface="Times New Roman" panose="02020603050405020304" pitchFamily="18" charset="0"/>
              </a:rPr>
              <a:t>Etudiant 2 : BRICE Arthur en charge de l’IHM WEB de supervision dynamique</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Analyse </a:t>
            </a:r>
            <a:r>
              <a:rPr lang="fr-FR" sz="1000" dirty="0">
                <a:latin typeface="Times New Roman" panose="02020603050405020304" pitchFamily="18" charset="0"/>
                <a:cs typeface="Times New Roman" panose="02020603050405020304" pitchFamily="18" charset="0"/>
              </a:rPr>
              <a:t>du projet et de sa </a:t>
            </a:r>
            <a:r>
              <a:rPr lang="fr-FR" sz="1000" dirty="0" smtClean="0">
                <a:latin typeface="Times New Roman" panose="02020603050405020304" pitchFamily="18" charset="0"/>
                <a:cs typeface="Times New Roman" panose="02020603050405020304" pitchFamily="18" charset="0"/>
              </a:rPr>
              <a:t>partie.</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Création </a:t>
            </a:r>
            <a:r>
              <a:rPr lang="fr-FR" sz="1000" dirty="0">
                <a:latin typeface="Times New Roman" panose="02020603050405020304" pitchFamily="18" charset="0"/>
                <a:cs typeface="Times New Roman" panose="02020603050405020304" pitchFamily="18" charset="0"/>
              </a:rPr>
              <a:t>du site web de supervision avec accès protégé par mot de </a:t>
            </a:r>
            <a:r>
              <a:rPr lang="fr-FR" sz="1000" dirty="0" smtClean="0">
                <a:latin typeface="Times New Roman" panose="02020603050405020304" pitchFamily="18" charset="0"/>
                <a:cs typeface="Times New Roman" panose="02020603050405020304" pitchFamily="18" charset="0"/>
              </a:rPr>
              <a:t>passe.</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Gestion </a:t>
            </a:r>
            <a:r>
              <a:rPr lang="fr-FR" sz="1000" dirty="0">
                <a:latin typeface="Times New Roman" panose="02020603050405020304" pitchFamily="18" charset="0"/>
                <a:cs typeface="Times New Roman" panose="02020603050405020304" pitchFamily="18" charset="0"/>
              </a:rPr>
              <a:t>du Back Office </a:t>
            </a:r>
            <a:r>
              <a:rPr lang="fr-FR" sz="1000" dirty="0" smtClean="0">
                <a:latin typeface="Times New Roman" panose="02020603050405020304" pitchFamily="18" charset="0"/>
                <a:cs typeface="Times New Roman" panose="02020603050405020304" pitchFamily="18" charset="0"/>
              </a:rPr>
              <a:t>( ajout </a:t>
            </a:r>
            <a:r>
              <a:rPr lang="fr-FR" sz="1000" dirty="0">
                <a:latin typeface="Times New Roman" panose="02020603050405020304" pitchFamily="18" charset="0"/>
                <a:cs typeface="Times New Roman" panose="02020603050405020304" pitchFamily="18" charset="0"/>
              </a:rPr>
              <a:t>modification suppression de user  et </a:t>
            </a:r>
            <a:r>
              <a:rPr lang="fr-FR" sz="1000" dirty="0" smtClean="0">
                <a:latin typeface="Times New Roman" panose="02020603050405020304" pitchFamily="18" charset="0"/>
                <a:cs typeface="Times New Roman" panose="02020603050405020304" pitchFamily="18" charset="0"/>
              </a:rPr>
              <a:t>bateau ).</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Etude </a:t>
            </a:r>
            <a:r>
              <a:rPr lang="fr-FR" sz="1000" dirty="0">
                <a:latin typeface="Times New Roman" panose="02020603050405020304" pitchFamily="18" charset="0"/>
                <a:cs typeface="Times New Roman" panose="02020603050405020304" pitchFamily="18" charset="0"/>
              </a:rPr>
              <a:t>d’une API de cartographie web open source</a:t>
            </a:r>
            <a:r>
              <a:rPr lang="fr-FR" sz="1000" dirty="0" smtClean="0">
                <a:latin typeface="Times New Roman" panose="02020603050405020304" pitchFamily="18" charset="0"/>
                <a:cs typeface="Times New Roman" panose="02020603050405020304" pitchFamily="18" charset="0"/>
              </a:rPr>
              <a:t>.</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 </a:t>
            </a:r>
            <a:r>
              <a:rPr lang="fr-FR" sz="1000" dirty="0">
                <a:latin typeface="Times New Roman" panose="02020603050405020304" pitchFamily="18" charset="0"/>
                <a:cs typeface="Times New Roman" panose="02020603050405020304" pitchFamily="18" charset="0"/>
              </a:rPr>
              <a:t>Mise en place d’un service TCP pour récupérer les informations des </a:t>
            </a:r>
            <a:r>
              <a:rPr lang="fr-FR" sz="1000" dirty="0" smtClean="0">
                <a:latin typeface="Times New Roman" panose="02020603050405020304" pitchFamily="18" charset="0"/>
                <a:cs typeface="Times New Roman" panose="02020603050405020304" pitchFamily="18" charset="0"/>
              </a:rPr>
              <a:t>bateaux.</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Affichage </a:t>
            </a:r>
            <a:r>
              <a:rPr lang="fr-FR" sz="1000" dirty="0">
                <a:latin typeface="Times New Roman" panose="02020603050405020304" pitchFamily="18" charset="0"/>
                <a:cs typeface="Times New Roman" panose="02020603050405020304" pitchFamily="18" charset="0"/>
              </a:rPr>
              <a:t>des bateaux du système en temps réel sur une page de </a:t>
            </a:r>
            <a:r>
              <a:rPr lang="fr-FR" sz="1000" dirty="0" smtClean="0">
                <a:latin typeface="Times New Roman" panose="02020603050405020304" pitchFamily="18" charset="0"/>
                <a:cs typeface="Times New Roman" panose="02020603050405020304" pitchFamily="18" charset="0"/>
              </a:rPr>
              <a:t>supervision.</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Création </a:t>
            </a:r>
            <a:r>
              <a:rPr lang="fr-FR" sz="1000" dirty="0">
                <a:latin typeface="Times New Roman" panose="02020603050405020304" pitchFamily="18" charset="0"/>
                <a:cs typeface="Times New Roman" panose="02020603050405020304" pitchFamily="18" charset="0"/>
              </a:rPr>
              <a:t>de 3 classes PHP </a:t>
            </a:r>
            <a:r>
              <a:rPr lang="fr-FR" sz="1000" dirty="0" smtClean="0">
                <a:latin typeface="Times New Roman" panose="02020603050405020304" pitchFamily="18" charset="0"/>
                <a:cs typeface="Times New Roman" panose="02020603050405020304" pitchFamily="18" charset="0"/>
              </a:rPr>
              <a:t>( User </a:t>
            </a:r>
            <a:r>
              <a:rPr lang="fr-FR" sz="1000" dirty="0">
                <a:latin typeface="Times New Roman" panose="02020603050405020304" pitchFamily="18" charset="0"/>
                <a:cs typeface="Times New Roman" panose="02020603050405020304" pitchFamily="18" charset="0"/>
              </a:rPr>
              <a:t>et BDD et </a:t>
            </a:r>
            <a:r>
              <a:rPr lang="fr-FR" sz="1000" dirty="0" smtClean="0">
                <a:latin typeface="Times New Roman" panose="02020603050405020304" pitchFamily="18" charset="0"/>
                <a:cs typeface="Times New Roman" panose="02020603050405020304" pitchFamily="18" charset="0"/>
              </a:rPr>
              <a:t>TCP ).</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Création </a:t>
            </a:r>
            <a:r>
              <a:rPr lang="fr-FR" sz="1000" dirty="0">
                <a:latin typeface="Times New Roman" panose="02020603050405020304" pitchFamily="18" charset="0"/>
                <a:cs typeface="Times New Roman" panose="02020603050405020304" pitchFamily="18" charset="0"/>
              </a:rPr>
              <a:t>d’une page d’anomalie </a:t>
            </a:r>
            <a:r>
              <a:rPr lang="fr-FR" sz="1000" dirty="0" smtClean="0">
                <a:latin typeface="Times New Roman" panose="02020603050405020304" pitchFamily="18" charset="0"/>
                <a:cs typeface="Times New Roman" panose="02020603050405020304" pitchFamily="18" charset="0"/>
              </a:rPr>
              <a:t>( déplacement </a:t>
            </a:r>
            <a:r>
              <a:rPr lang="fr-FR" sz="1000" dirty="0">
                <a:latin typeface="Times New Roman" panose="02020603050405020304" pitchFamily="18" charset="0"/>
                <a:cs typeface="Times New Roman" panose="02020603050405020304" pitchFamily="18" charset="0"/>
              </a:rPr>
              <a:t>des bateaux sans être loués + localisation hors </a:t>
            </a:r>
            <a:r>
              <a:rPr lang="fr-FR" sz="1000" dirty="0" smtClean="0">
                <a:latin typeface="Times New Roman" panose="02020603050405020304" pitchFamily="18" charset="0"/>
                <a:cs typeface="Times New Roman" panose="02020603050405020304" pitchFamily="18" charset="0"/>
              </a:rPr>
              <a:t>zone ).</a:t>
            </a:r>
          </a:p>
          <a:p>
            <a:pPr marL="0" indent="0" algn="just">
              <a:lnSpc>
                <a:spcPct val="100000"/>
              </a:lnSpc>
              <a:spcBef>
                <a:spcPts val="0"/>
              </a:spcBef>
              <a:buNone/>
            </a:pPr>
            <a:endParaRPr lang="fr-FR" sz="1000"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b="1" u="sng" dirty="0" smtClean="0">
                <a:latin typeface="Times New Roman" panose="02020603050405020304" pitchFamily="18" charset="0"/>
                <a:cs typeface="Times New Roman" panose="02020603050405020304" pitchFamily="18" charset="0"/>
              </a:rPr>
              <a:t>Etudiant 3 Martin Vincent en charge du centre de traitement</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Analyse </a:t>
            </a:r>
            <a:r>
              <a:rPr lang="fr-FR" sz="1000" dirty="0">
                <a:latin typeface="Times New Roman" panose="02020603050405020304" pitchFamily="18" charset="0"/>
                <a:cs typeface="Times New Roman" panose="02020603050405020304" pitchFamily="18" charset="0"/>
              </a:rPr>
              <a:t>du projet et de sa </a:t>
            </a:r>
            <a:r>
              <a:rPr lang="fr-FR" sz="1000" dirty="0" smtClean="0">
                <a:latin typeface="Times New Roman" panose="02020603050405020304" pitchFamily="18" charset="0"/>
                <a:cs typeface="Times New Roman" panose="02020603050405020304" pitchFamily="18" charset="0"/>
              </a:rPr>
              <a:t>partie.</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Utilisation </a:t>
            </a:r>
            <a:r>
              <a:rPr lang="fr-FR" sz="1000" dirty="0">
                <a:latin typeface="Times New Roman" panose="02020603050405020304" pitchFamily="18" charset="0"/>
                <a:cs typeface="Times New Roman" panose="02020603050405020304" pitchFamily="18" charset="0"/>
              </a:rPr>
              <a:t>d’un système de réception des informations </a:t>
            </a:r>
            <a:r>
              <a:rPr lang="fr-FR" sz="1000" dirty="0" smtClean="0">
                <a:latin typeface="Times New Roman" panose="02020603050405020304" pitchFamily="18" charset="0"/>
                <a:cs typeface="Times New Roman" panose="02020603050405020304" pitchFamily="18" charset="0"/>
              </a:rPr>
              <a:t>mobiles.</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application </a:t>
            </a:r>
            <a:r>
              <a:rPr lang="fr-FR" sz="1000" dirty="0">
                <a:latin typeface="Times New Roman" panose="02020603050405020304" pitchFamily="18" charset="0"/>
                <a:cs typeface="Times New Roman" panose="02020603050405020304" pitchFamily="18" charset="0"/>
              </a:rPr>
              <a:t>C++ qui récupère les informations des systèmes </a:t>
            </a:r>
            <a:r>
              <a:rPr lang="fr-FR" sz="1000" dirty="0" smtClean="0">
                <a:latin typeface="Times New Roman" panose="02020603050405020304" pitchFamily="18" charset="0"/>
                <a:cs typeface="Times New Roman" panose="02020603050405020304" pitchFamily="18" charset="0"/>
              </a:rPr>
              <a:t>embarqués.</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Traitement </a:t>
            </a:r>
            <a:r>
              <a:rPr lang="fr-FR" sz="1000" dirty="0">
                <a:latin typeface="Times New Roman" panose="02020603050405020304" pitchFamily="18" charset="0"/>
                <a:cs typeface="Times New Roman" panose="02020603050405020304" pitchFamily="18" charset="0"/>
              </a:rPr>
              <a:t>des informations </a:t>
            </a:r>
            <a:r>
              <a:rPr lang="fr-FR" sz="1000" dirty="0" smtClean="0">
                <a:latin typeface="Times New Roman" panose="02020603050405020304" pitchFamily="18" charset="0"/>
                <a:cs typeface="Times New Roman" panose="02020603050405020304" pitchFamily="18" charset="0"/>
              </a:rPr>
              <a:t>( découpage </a:t>
            </a:r>
            <a:r>
              <a:rPr lang="fr-FR" sz="1000" dirty="0">
                <a:latin typeface="Times New Roman" panose="02020603050405020304" pitchFamily="18" charset="0"/>
                <a:cs typeface="Times New Roman" panose="02020603050405020304" pitchFamily="18" charset="0"/>
              </a:rPr>
              <a:t>de trame, analyse de la vitesse </a:t>
            </a:r>
            <a:r>
              <a:rPr lang="fr-FR" sz="1000" dirty="0" smtClean="0">
                <a:latin typeface="Times New Roman" panose="02020603050405020304" pitchFamily="18" charset="0"/>
                <a:cs typeface="Times New Roman" panose="02020603050405020304" pitchFamily="18" charset="0"/>
              </a:rPr>
              <a:t>… ).</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Réalisation </a:t>
            </a:r>
            <a:r>
              <a:rPr lang="fr-FR" sz="1000" dirty="0">
                <a:latin typeface="Times New Roman" panose="02020603050405020304" pitchFamily="18" charset="0"/>
                <a:cs typeface="Times New Roman" panose="02020603050405020304" pitchFamily="18" charset="0"/>
              </a:rPr>
              <a:t>d’un service C++ linux qui envoi en TCP les informations au site </a:t>
            </a:r>
            <a:r>
              <a:rPr lang="fr-FR" sz="1000" dirty="0" smtClean="0">
                <a:latin typeface="Times New Roman" panose="02020603050405020304" pitchFamily="18" charset="0"/>
                <a:cs typeface="Times New Roman" panose="02020603050405020304" pitchFamily="18" charset="0"/>
              </a:rPr>
              <a:t>WEB.</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Mise </a:t>
            </a:r>
            <a:r>
              <a:rPr lang="fr-FR" sz="1000" dirty="0">
                <a:latin typeface="Times New Roman" panose="02020603050405020304" pitchFamily="18" charset="0"/>
                <a:cs typeface="Times New Roman" panose="02020603050405020304" pitchFamily="18" charset="0"/>
              </a:rPr>
              <a:t>en place d’une fonctionnalité d’historisation des données de </a:t>
            </a:r>
            <a:r>
              <a:rPr lang="fr-FR" sz="1000" dirty="0" smtClean="0">
                <a:latin typeface="Times New Roman" panose="02020603050405020304" pitchFamily="18" charset="0"/>
                <a:cs typeface="Times New Roman" panose="02020603050405020304" pitchFamily="18" charset="0"/>
              </a:rPr>
              <a:t>bateaux.</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Création </a:t>
            </a:r>
            <a:r>
              <a:rPr lang="fr-FR" sz="1000" dirty="0">
                <a:latin typeface="Times New Roman" panose="02020603050405020304" pitchFamily="18" charset="0"/>
                <a:cs typeface="Times New Roman" panose="02020603050405020304" pitchFamily="18" charset="0"/>
              </a:rPr>
              <a:t>des classes C++ </a:t>
            </a:r>
            <a:r>
              <a:rPr lang="fr-FR" sz="1000" dirty="0" smtClean="0">
                <a:latin typeface="Times New Roman" panose="02020603050405020304" pitchFamily="18" charset="0"/>
                <a:cs typeface="Times New Roman" panose="02020603050405020304" pitchFamily="18" charset="0"/>
              </a:rPr>
              <a:t>( BDD</a:t>
            </a:r>
            <a:r>
              <a:rPr lang="fr-FR" sz="1000" dirty="0">
                <a:latin typeface="Times New Roman" panose="02020603050405020304" pitchFamily="18" charset="0"/>
                <a:cs typeface="Times New Roman" panose="02020603050405020304" pitchFamily="18" charset="0"/>
              </a:rPr>
              <a:t>, TCP, Système </a:t>
            </a:r>
            <a:r>
              <a:rPr lang="fr-FR" sz="1000" dirty="0" smtClean="0">
                <a:latin typeface="Times New Roman" panose="02020603050405020304" pitchFamily="18" charset="0"/>
                <a:cs typeface="Times New Roman" panose="02020603050405020304" pitchFamily="18" charset="0"/>
              </a:rPr>
              <a:t>Embarque ).</a:t>
            </a:r>
          </a:p>
          <a:p>
            <a:pPr algn="just">
              <a:lnSpc>
                <a:spcPct val="100000"/>
              </a:lnSpc>
              <a:spcBef>
                <a:spcPts val="0"/>
              </a:spcBef>
            </a:pPr>
            <a:r>
              <a:rPr lang="fr-FR" sz="1000" dirty="0" smtClean="0">
                <a:latin typeface="Times New Roman" panose="02020603050405020304" pitchFamily="18" charset="0"/>
                <a:cs typeface="Times New Roman" panose="02020603050405020304" pitchFamily="18" charset="0"/>
              </a:rPr>
              <a:t>Doit </a:t>
            </a:r>
            <a:r>
              <a:rPr lang="fr-FR" sz="1000" dirty="0">
                <a:latin typeface="Times New Roman" panose="02020603050405020304" pitchFamily="18" charset="0"/>
                <a:cs typeface="Times New Roman" panose="02020603050405020304" pitchFamily="18" charset="0"/>
              </a:rPr>
              <a:t>proposer en premier un simulateur TCP d’envoi de données pour l’étudiant </a:t>
            </a:r>
            <a:r>
              <a:rPr lang="fr-FR" sz="1000" dirty="0" smtClean="0">
                <a:latin typeface="Times New Roman" panose="02020603050405020304" pitchFamily="18" charset="0"/>
                <a:cs typeface="Times New Roman" panose="02020603050405020304" pitchFamily="18" charset="0"/>
              </a:rPr>
              <a:t>2.</a:t>
            </a:r>
            <a:endParaRPr lang="fr-FR" sz="1000" dirty="0">
              <a:latin typeface="Times New Roman" panose="02020603050405020304" pitchFamily="18" charset="0"/>
              <a:cs typeface="Times New Roman" panose="02020603050405020304" pitchFamily="18" charset="0"/>
            </a:endParaRPr>
          </a:p>
        </p:txBody>
      </p:sp>
      <p:pic>
        <p:nvPicPr>
          <p:cNvPr id="15" name="Espace réservé du contenu 14">
            <a:extLst>
              <a:ext uri="{FF2B5EF4-FFF2-40B4-BE49-F238E27FC236}">
                <a16:creationId xmlns:a16="http://schemas.microsoft.com/office/drawing/2014/main" xmlns="" id="{0EFD1AE9-E0A9-4854-91FD-266966EE0315}"/>
              </a:ext>
            </a:extLst>
          </p:cNvPr>
          <p:cNvPicPr>
            <a:picLocks noGrp="1" noChangeAspect="1"/>
          </p:cNvPicPr>
          <p:nvPr>
            <p:ph sz="half" idx="2"/>
          </p:nvPr>
        </p:nvPicPr>
        <p:blipFill rotWithShape="1">
          <a:blip r:embed="rId3"/>
          <a:srcRect r="6806"/>
          <a:stretch/>
        </p:blipFill>
        <p:spPr>
          <a:xfrm>
            <a:off x="491926" y="2046644"/>
            <a:ext cx="5157788" cy="2702413"/>
          </a:xfrm>
          <a:prstGeom prst="rect">
            <a:avLst/>
          </a:prstGeom>
        </p:spPr>
      </p:pic>
      <p:sp>
        <p:nvSpPr>
          <p:cNvPr id="16" name="ZoneTexte 15"/>
          <p:cNvSpPr txBox="1"/>
          <p:nvPr/>
        </p:nvSpPr>
        <p:spPr>
          <a:xfrm>
            <a:off x="469107" y="4385956"/>
            <a:ext cx="5157787" cy="276999"/>
          </a:xfrm>
          <a:prstGeom prst="rect">
            <a:avLst/>
          </a:prstGeom>
          <a:noFill/>
        </p:spPr>
        <p:txBody>
          <a:bodyPr wrap="square" rtlCol="0">
            <a:spAutoFit/>
          </a:bodyPr>
          <a:lstStyle/>
          <a:p>
            <a:pPr algn="ctr"/>
            <a:r>
              <a:rPr lang="fr-FR" sz="1200" dirty="0" err="1" smtClean="0">
                <a:solidFill>
                  <a:schemeClr val="bg1"/>
                </a:solidFill>
                <a:latin typeface="Times New Roman" panose="02020603050405020304" pitchFamily="18" charset="0"/>
                <a:cs typeface="Times New Roman" panose="02020603050405020304" pitchFamily="18" charset="0"/>
              </a:rPr>
              <a:t>GitHub</a:t>
            </a:r>
            <a:r>
              <a:rPr lang="fr-FR" sz="1200" dirty="0" smtClean="0">
                <a:solidFill>
                  <a:schemeClr val="bg1"/>
                </a:solidFill>
                <a:latin typeface="Times New Roman" panose="02020603050405020304" pitchFamily="18" charset="0"/>
                <a:cs typeface="Times New Roman" panose="02020603050405020304" pitchFamily="18" charset="0"/>
              </a:rPr>
              <a:t> : https://github.com/vincentsn2/Projet_BTS_Trackings_GPS</a:t>
            </a:r>
            <a:endParaRPr lang="fr-FR" sz="1200" dirty="0">
              <a:solidFill>
                <a:schemeClr val="bg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469106" y="5415764"/>
            <a:ext cx="5203427" cy="646331"/>
          </a:xfrm>
          <a:prstGeom prst="rect">
            <a:avLst/>
          </a:prstGeom>
          <a:noFill/>
        </p:spPr>
        <p:txBody>
          <a:bodyPr wrap="square" rtlCol="0">
            <a:spAutoFit/>
          </a:bodyPr>
          <a:lstStyle/>
          <a:p>
            <a:pPr algn="just"/>
            <a:r>
              <a:rPr lang="fr-FR" sz="1200" dirty="0" smtClean="0">
                <a:solidFill>
                  <a:schemeClr val="bg1"/>
                </a:solidFill>
                <a:latin typeface="Times New Roman" panose="02020603050405020304" pitchFamily="18" charset="0"/>
                <a:cs typeface="Times New Roman" panose="02020603050405020304" pitchFamily="18" charset="0"/>
              </a:rPr>
              <a:t>	</a:t>
            </a:r>
            <a:r>
              <a:rPr lang="fr-FR" sz="1200" dirty="0" err="1" smtClean="0">
                <a:solidFill>
                  <a:schemeClr val="bg1"/>
                </a:solidFill>
                <a:latin typeface="Times New Roman" panose="02020603050405020304" pitchFamily="18" charset="0"/>
                <a:cs typeface="Times New Roman" panose="02020603050405020304" pitchFamily="18" charset="0"/>
              </a:rPr>
              <a:t>GitHub</a:t>
            </a:r>
            <a:r>
              <a:rPr lang="fr-FR" sz="1200" dirty="0" smtClean="0">
                <a:solidFill>
                  <a:schemeClr val="bg1"/>
                </a:solidFill>
                <a:latin typeface="Times New Roman" panose="02020603050405020304" pitchFamily="18" charset="0"/>
                <a:cs typeface="Times New Roman" panose="02020603050405020304" pitchFamily="18" charset="0"/>
              </a:rPr>
              <a:t> nous permet de pourvoir mettre en ligne l’avancement de notre projet. Ainsi cela permet à chaque membres du groupe de voir l’évolution quand ils sont absent et ou voir comment les autres avancent sur leur parties.</a:t>
            </a:r>
            <a:endParaRPr lang="fr-FR" sz="1200" dirty="0">
              <a:solidFill>
                <a:schemeClr val="bg1"/>
              </a:solidFill>
              <a:latin typeface="Times New Roman" panose="02020603050405020304" pitchFamily="18" charset="0"/>
              <a:cs typeface="Times New Roman" panose="02020603050405020304" pitchFamily="18" charset="0"/>
            </a:endParaRPr>
          </a:p>
        </p:txBody>
      </p:sp>
      <p:sp>
        <p:nvSpPr>
          <p:cNvPr id="7" name="ZoneTexte 6"/>
          <p:cNvSpPr txBox="1"/>
          <p:nvPr/>
        </p:nvSpPr>
        <p:spPr>
          <a:xfrm>
            <a:off x="469106" y="4900860"/>
            <a:ext cx="5180608" cy="276999"/>
          </a:xfrm>
          <a:prstGeom prst="rect">
            <a:avLst/>
          </a:prstGeom>
          <a:noFill/>
        </p:spPr>
        <p:txBody>
          <a:bodyPr wrap="square" rtlCol="0">
            <a:spAutoFit/>
          </a:bodyPr>
          <a:lstStyle/>
          <a:p>
            <a:r>
              <a:rPr lang="fr-FR" sz="1200" dirty="0" err="1">
                <a:solidFill>
                  <a:schemeClr val="bg1"/>
                </a:solidFill>
                <a:latin typeface="Times New Roman" panose="02020603050405020304" pitchFamily="18" charset="0"/>
                <a:cs typeface="Times New Roman" panose="02020603050405020304" pitchFamily="18" charset="0"/>
              </a:rPr>
              <a:t>GitHub</a:t>
            </a:r>
            <a:r>
              <a:rPr lang="fr-FR" sz="1200" dirty="0">
                <a:solidFill>
                  <a:schemeClr val="bg1"/>
                </a:solidFill>
                <a:latin typeface="Times New Roman" panose="02020603050405020304" pitchFamily="18" charset="0"/>
                <a:cs typeface="Times New Roman" panose="02020603050405020304" pitchFamily="18" charset="0"/>
              </a:rPr>
              <a:t> </a:t>
            </a:r>
            <a:r>
              <a:rPr lang="fr-FR" sz="1200" dirty="0" smtClean="0">
                <a:solidFill>
                  <a:schemeClr val="bg1"/>
                </a:solidFill>
                <a:latin typeface="Times New Roman" panose="02020603050405020304" pitchFamily="18" charset="0"/>
                <a:cs typeface="Times New Roman" panose="02020603050405020304" pitchFamily="18" charset="0"/>
              </a:rPr>
              <a:t>: https://github.com</a:t>
            </a:r>
            <a:endParaRPr lang="fr-FR"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pPr rtl="0"/>
            <a:fld id="{8C2E478F-E849-4A8C-AF1F-CBCC78A7CBFA}" type="slidenum">
              <a:rPr lang="fr-FR" noProof="0" smtClean="0"/>
              <a:pPr rtl="0"/>
              <a:t>11</a:t>
            </a:fld>
            <a:endParaRPr lang="fr-FR" noProof="0" dirty="0"/>
          </a:p>
        </p:txBody>
      </p:sp>
      <p:sp>
        <p:nvSpPr>
          <p:cNvPr id="2" name="Titre 1"/>
          <p:cNvSpPr>
            <a:spLocks noGrp="1"/>
          </p:cNvSpPr>
          <p:nvPr>
            <p:ph type="title"/>
          </p:nvPr>
        </p:nvSpPr>
        <p:spPr/>
        <p:txBody>
          <a:bodyPr>
            <a:norm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p>
        </p:txBody>
      </p:sp>
      <p:pic>
        <p:nvPicPr>
          <p:cNvPr id="10" name="Espace réservé du conten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500" y="1690688"/>
            <a:ext cx="9250300" cy="4486275"/>
          </a:xfrm>
        </p:spPr>
      </p:pic>
      <p:sp>
        <p:nvSpPr>
          <p:cNvPr id="21" name="Rectangle 20"/>
          <p:cNvSpPr/>
          <p:nvPr/>
        </p:nvSpPr>
        <p:spPr>
          <a:xfrm>
            <a:off x="594519" y="1255197"/>
            <a:ext cx="11002962" cy="461665"/>
          </a:xfrm>
          <a:prstGeom prst="rect">
            <a:avLst/>
          </a:prstGeom>
        </p:spPr>
        <p:txBody>
          <a:bodyPr wrap="square">
            <a:spAutoFit/>
          </a:bodyPr>
          <a:lstStyle/>
          <a:p>
            <a:pPr algn="ctr"/>
            <a:r>
              <a:rPr lang="fr-FR" sz="2400" dirty="0" smtClean="0">
                <a:solidFill>
                  <a:schemeClr val="accent2">
                    <a:lumMod val="75000"/>
                  </a:schemeClr>
                </a:solidFill>
                <a:latin typeface="Times New Roman" panose="02020603050405020304" pitchFamily="18" charset="0"/>
                <a:cs typeface="Times New Roman" panose="02020603050405020304" pitchFamily="18" charset="0"/>
              </a:rPr>
              <a:t>Cas d’Utilisation général Simplifié</a:t>
            </a:r>
            <a:endParaRPr lang="fr-FR" sz="2400" dirty="0"/>
          </a:p>
        </p:txBody>
      </p:sp>
    </p:spTree>
    <p:extLst>
      <p:ext uri="{BB962C8B-B14F-4D97-AF65-F5344CB8AC3E}">
        <p14:creationId xmlns:p14="http://schemas.microsoft.com/office/powerpoint/2010/main" val="1609628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endParaRPr lang="fr-FR" sz="2800" spc="600" dirty="0">
              <a:solidFill>
                <a:srgbClr val="0070C0"/>
              </a:solidFill>
              <a:effectLst>
                <a:outerShdw blurRad="38100" dist="38100" dir="2700000" algn="tl">
                  <a:srgbClr val="000000">
                    <a:alpha val="43137"/>
                  </a:srgbClr>
                </a:outerShdw>
              </a:effectLst>
            </a:endParaRPr>
          </a:p>
        </p:txBody>
      </p:sp>
      <p:sp>
        <p:nvSpPr>
          <p:cNvPr id="5" name="Espace réservé du contenu 4"/>
          <p:cNvSpPr>
            <a:spLocks noGrp="1"/>
          </p:cNvSpPr>
          <p:nvPr>
            <p:ph idx="1"/>
          </p:nvPr>
        </p:nvSpPr>
        <p:spPr/>
        <p:txBody>
          <a:bodyPr/>
          <a:lstStyle/>
          <a:p>
            <a:endParaRPr lang="fr-FR" dirty="0"/>
          </a:p>
        </p:txBody>
      </p:sp>
      <p:sp>
        <p:nvSpPr>
          <p:cNvPr id="6" name="Espace réservé du texte 5"/>
          <p:cNvSpPr>
            <a:spLocks noGrp="1"/>
          </p:cNvSpPr>
          <p:nvPr>
            <p:ph type="body" idx="13"/>
          </p:nvPr>
        </p:nvSpPr>
        <p:spPr>
          <a:xfrm>
            <a:off x="7792279" y="1078478"/>
            <a:ext cx="3991884" cy="407670"/>
          </a:xfrm>
        </p:spPr>
        <p:txBody>
          <a:bodyPr/>
          <a:lstStyle/>
          <a:p>
            <a:pPr algn="ct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Cas d’Utilisation </a:t>
            </a:r>
            <a:r>
              <a:rPr lang="fr-FR" sz="2400" spc="0" dirty="0">
                <a:solidFill>
                  <a:schemeClr val="accent2">
                    <a:lumMod val="75000"/>
                  </a:schemeClr>
                </a:solidFill>
                <a:latin typeface="Times New Roman" panose="02020603050405020304" pitchFamily="18" charset="0"/>
                <a:cs typeface="Times New Roman" panose="02020603050405020304" pitchFamily="18" charset="0"/>
              </a:rPr>
              <a:t>D</a:t>
            </a: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étaillé</a:t>
            </a:r>
            <a:endParaRPr lang="fr-FR" sz="2400"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 name="Espace réservé du numéro de diapositive 1"/>
          <p:cNvSpPr>
            <a:spLocks noGrp="1"/>
          </p:cNvSpPr>
          <p:nvPr>
            <p:ph type="sldNum" sz="quarter" idx="4"/>
          </p:nvPr>
        </p:nvSpPr>
        <p:spPr/>
        <p:txBody>
          <a:bodyPr/>
          <a:lstStyle/>
          <a:p>
            <a:pPr rtl="0"/>
            <a:fld id="{4B73C415-D670-4716-A5EC-CC4D52CA2BAC}" type="slidenum">
              <a:rPr lang="fr-FR" noProof="0" smtClean="0"/>
              <a:pPr rtl="0"/>
              <a:t>12</a:t>
            </a:fld>
            <a:endParaRPr lang="fr-FR" noProof="0" dirty="0"/>
          </a:p>
        </p:txBody>
      </p:sp>
      <p:pic>
        <p:nvPicPr>
          <p:cNvPr id="7" name="Espace réservé du contenu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0" y="1673366"/>
            <a:ext cx="7415213" cy="3511267"/>
          </a:xfrm>
        </p:spPr>
      </p:pic>
    </p:spTree>
    <p:extLst>
      <p:ext uri="{BB962C8B-B14F-4D97-AF65-F5344CB8AC3E}">
        <p14:creationId xmlns:p14="http://schemas.microsoft.com/office/powerpoint/2010/main" val="3872772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endParaRPr lang="fr-FR" sz="2800" dirty="0">
              <a:solidFill>
                <a:schemeClr val="accent2">
                  <a:lumMod val="75000"/>
                </a:schemeClr>
              </a:solidFill>
              <a:effectLst>
                <a:outerShdw blurRad="38100" dist="38100" dir="2700000" algn="tl">
                  <a:srgbClr val="000000">
                    <a:alpha val="43137"/>
                  </a:srgbClr>
                </a:outerShdw>
              </a:effectLst>
            </a:endParaRP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3038" y="3105306"/>
            <a:ext cx="4017962" cy="1677675"/>
          </a:xfrm>
        </p:spPr>
      </p:pic>
      <p:sp>
        <p:nvSpPr>
          <p:cNvPr id="3" name="Espace réservé du texte 2"/>
          <p:cNvSpPr>
            <a:spLocks noGrp="1"/>
          </p:cNvSpPr>
          <p:nvPr>
            <p:ph type="body" idx="13"/>
          </p:nvPr>
        </p:nvSpPr>
        <p:spPr>
          <a:xfrm>
            <a:off x="7819117" y="1078478"/>
            <a:ext cx="3991884" cy="407670"/>
          </a:xfrm>
        </p:spPr>
        <p:txBody>
          <a:bodyPr/>
          <a:lstStyle/>
          <a:p>
            <a:pPr algn="ct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Diagramme de Séquence</a:t>
            </a:r>
            <a:endParaRPr lang="fr-FR" sz="2400" spc="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9" name="Espace réservé du contenu 8"/>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265536" y="0"/>
            <a:ext cx="6884141" cy="6858000"/>
          </a:xfrm>
        </p:spPr>
      </p:pic>
      <p:sp>
        <p:nvSpPr>
          <p:cNvPr id="2" name="Espace réservé du numéro de diapositive 1"/>
          <p:cNvSpPr>
            <a:spLocks noGrp="1"/>
          </p:cNvSpPr>
          <p:nvPr>
            <p:ph type="sldNum" sz="quarter" idx="4"/>
          </p:nvPr>
        </p:nvSpPr>
        <p:spPr/>
        <p:txBody>
          <a:bodyPr/>
          <a:lstStyle/>
          <a:p>
            <a:pPr rtl="0"/>
            <a:fld id="{4B73C415-D670-4716-A5EC-CC4D52CA2BAC}" type="slidenum">
              <a:rPr lang="fr-FR" noProof="0" smtClean="0"/>
              <a:pPr rtl="0"/>
              <a:t>13</a:t>
            </a:fld>
            <a:endParaRPr lang="fr-FR" noProof="0" dirty="0"/>
          </a:p>
        </p:txBody>
      </p:sp>
    </p:spTree>
    <p:extLst>
      <p:ext uri="{BB962C8B-B14F-4D97-AF65-F5344CB8AC3E}">
        <p14:creationId xmlns:p14="http://schemas.microsoft.com/office/powerpoint/2010/main" val="82120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endParaRPr lang="fr-FR" sz="2800" dirty="0">
              <a:solidFill>
                <a:schemeClr val="accent2">
                  <a:lumMod val="75000"/>
                </a:schemeClr>
              </a:solidFill>
              <a:effectLst>
                <a:outerShdw blurRad="38100" dist="38100" dir="2700000" algn="tl">
                  <a:srgbClr val="000000">
                    <a:alpha val="43137"/>
                  </a:srgbClr>
                </a:outerShdw>
              </a:effectLst>
            </a:endParaRPr>
          </a:p>
        </p:txBody>
      </p:sp>
      <p:sp>
        <p:nvSpPr>
          <p:cNvPr id="6" name="Espace réservé du texte 5"/>
          <p:cNvSpPr>
            <a:spLocks noGrp="1"/>
          </p:cNvSpPr>
          <p:nvPr>
            <p:ph type="body" idx="13"/>
          </p:nvPr>
        </p:nvSpPr>
        <p:spPr>
          <a:xfrm>
            <a:off x="7819117" y="1078478"/>
            <a:ext cx="3991884" cy="407670"/>
          </a:xfrm>
        </p:spPr>
        <p:txBody>
          <a:bodyPr/>
          <a:lstStyle/>
          <a:p>
            <a:pPr algn="ct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Découper Trames</a:t>
            </a:r>
            <a:endParaRPr lang="fr-FR" sz="2400"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 name="Espace réservé du numéro de diapositive 1"/>
          <p:cNvSpPr>
            <a:spLocks noGrp="1"/>
          </p:cNvSpPr>
          <p:nvPr>
            <p:ph type="sldNum" sz="quarter" idx="4"/>
          </p:nvPr>
        </p:nvSpPr>
        <p:spPr/>
        <p:txBody>
          <a:bodyPr/>
          <a:lstStyle/>
          <a:p>
            <a:pPr rtl="0"/>
            <a:fld id="{4B73C415-D670-4716-A5EC-CC4D52CA2BAC}" type="slidenum">
              <a:rPr lang="fr-FR" noProof="0" smtClean="0"/>
              <a:pPr rtl="0"/>
              <a:t>14</a:t>
            </a:fld>
            <a:endParaRPr lang="fr-FR" noProof="0" dirty="0"/>
          </a:p>
        </p:txBody>
      </p:sp>
      <p:pic>
        <p:nvPicPr>
          <p:cNvPr id="7" name="Espace réservé du contenu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0" y="1886464"/>
            <a:ext cx="7415213" cy="3085072"/>
          </a:xfrm>
        </p:spPr>
      </p:pic>
      <p:pic>
        <p:nvPicPr>
          <p:cNvPr id="9" name="Espace réservé du contenu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93038" y="3662730"/>
            <a:ext cx="4017962" cy="562827"/>
          </a:xfrm>
        </p:spPr>
      </p:pic>
    </p:spTree>
    <p:extLst>
      <p:ext uri="{BB962C8B-B14F-4D97-AF65-F5344CB8AC3E}">
        <p14:creationId xmlns:p14="http://schemas.microsoft.com/office/powerpoint/2010/main" val="681039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endParaRPr lang="fr-FR" sz="2800" dirty="0">
              <a:solidFill>
                <a:schemeClr val="accent2">
                  <a:lumMod val="75000"/>
                </a:schemeClr>
              </a:solidFill>
              <a:effectLst>
                <a:outerShdw blurRad="38100" dist="38100" dir="2700000" algn="tl">
                  <a:srgbClr val="000000">
                    <a:alpha val="43137"/>
                  </a:srgbClr>
                </a:outerShdw>
              </a:effectLst>
            </a:endParaRP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3038" y="3659966"/>
            <a:ext cx="4017962" cy="568355"/>
          </a:xfrm>
        </p:spPr>
      </p:pic>
      <p:sp>
        <p:nvSpPr>
          <p:cNvPr id="6" name="Espace réservé du texte 5"/>
          <p:cNvSpPr>
            <a:spLocks noGrp="1"/>
          </p:cNvSpPr>
          <p:nvPr>
            <p:ph type="body" idx="13"/>
          </p:nvPr>
        </p:nvSpPr>
        <p:spPr>
          <a:xfrm>
            <a:off x="7819117" y="1078478"/>
            <a:ext cx="3991884" cy="407670"/>
          </a:xfrm>
        </p:spPr>
        <p:txBody>
          <a:bodyPr/>
          <a:lstStyle/>
          <a:p>
            <a:pPr algn="ct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Enregistrer </a:t>
            </a:r>
            <a:r>
              <a:rPr lang="fr-FR" sz="2400" spc="0" dirty="0">
                <a:solidFill>
                  <a:schemeClr val="accent2">
                    <a:lumMod val="75000"/>
                  </a:schemeClr>
                </a:solidFill>
                <a:latin typeface="Times New Roman" panose="02020603050405020304" pitchFamily="18" charset="0"/>
                <a:cs typeface="Times New Roman" panose="02020603050405020304" pitchFamily="18" charset="0"/>
              </a:rPr>
              <a:t>données </a:t>
            </a: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dans BDD</a:t>
            </a:r>
            <a:endParaRPr lang="fr-FR" sz="2400"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 name="Espace réservé du numéro de diapositive 1"/>
          <p:cNvSpPr>
            <a:spLocks noGrp="1"/>
          </p:cNvSpPr>
          <p:nvPr>
            <p:ph type="sldNum" sz="quarter" idx="4"/>
          </p:nvPr>
        </p:nvSpPr>
        <p:spPr/>
        <p:txBody>
          <a:bodyPr/>
          <a:lstStyle/>
          <a:p>
            <a:pPr rtl="0"/>
            <a:fld id="{4B73C415-D670-4716-A5EC-CC4D52CA2BAC}" type="slidenum">
              <a:rPr lang="fr-FR" noProof="0" smtClean="0"/>
              <a:pPr rtl="0"/>
              <a:t>15</a:t>
            </a:fld>
            <a:endParaRPr lang="fr-FR" noProof="0" dirty="0"/>
          </a:p>
        </p:txBody>
      </p:sp>
      <p:pic>
        <p:nvPicPr>
          <p:cNvPr id="8" name="Espace réservé du contenu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920954"/>
            <a:ext cx="7415213" cy="3016092"/>
          </a:xfrm>
        </p:spPr>
      </p:pic>
    </p:spTree>
    <p:extLst>
      <p:ext uri="{BB962C8B-B14F-4D97-AF65-F5344CB8AC3E}">
        <p14:creationId xmlns:p14="http://schemas.microsoft.com/office/powerpoint/2010/main" val="2283132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Fonctionnel</a:t>
            </a:r>
            <a:endParaRPr lang="fr-FR" sz="2800" dirty="0">
              <a:solidFill>
                <a:schemeClr val="accent2">
                  <a:lumMod val="75000"/>
                </a:schemeClr>
              </a:solidFill>
              <a:effectLst>
                <a:outerShdw blurRad="38100" dist="38100" dir="2700000" algn="tl">
                  <a:srgbClr val="000000">
                    <a:alpha val="43137"/>
                  </a:srgbClr>
                </a:outerShdw>
              </a:effectLst>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3038" y="3661078"/>
            <a:ext cx="4017962" cy="566131"/>
          </a:xfrm>
        </p:spPr>
      </p:pic>
      <p:sp>
        <p:nvSpPr>
          <p:cNvPr id="6" name="Espace réservé du texte 5"/>
          <p:cNvSpPr>
            <a:spLocks noGrp="1"/>
          </p:cNvSpPr>
          <p:nvPr>
            <p:ph type="body" idx="13"/>
          </p:nvPr>
        </p:nvSpPr>
        <p:spPr>
          <a:xfrm>
            <a:off x="7819117" y="1078478"/>
            <a:ext cx="3991884" cy="407670"/>
          </a:xfrm>
        </p:spPr>
        <p:txBody>
          <a:bodyPr/>
          <a:lstStyle/>
          <a:p>
            <a:pPr algn="ct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Envoyer </a:t>
            </a:r>
            <a:r>
              <a:rPr lang="fr-FR" sz="2400" spc="0" dirty="0">
                <a:solidFill>
                  <a:schemeClr val="accent2">
                    <a:lumMod val="75000"/>
                  </a:schemeClr>
                </a:solidFill>
                <a:latin typeface="Times New Roman" panose="02020603050405020304" pitchFamily="18" charset="0"/>
                <a:cs typeface="Times New Roman" panose="02020603050405020304" pitchFamily="18" charset="0"/>
              </a:rPr>
              <a:t>données </a:t>
            </a:r>
            <a:r>
              <a:rPr lang="fr-FR" sz="2400" spc="0" dirty="0" smtClean="0">
                <a:solidFill>
                  <a:schemeClr val="accent2">
                    <a:lumMod val="75000"/>
                  </a:schemeClr>
                </a:solidFill>
                <a:latin typeface="Times New Roman" panose="02020603050405020304" pitchFamily="18" charset="0"/>
                <a:cs typeface="Times New Roman" panose="02020603050405020304" pitchFamily="18" charset="0"/>
              </a:rPr>
              <a:t>au Site WEB</a:t>
            </a:r>
            <a:endParaRPr lang="fr-FR" sz="2400"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 name="Espace réservé du numéro de diapositive 1"/>
          <p:cNvSpPr>
            <a:spLocks noGrp="1"/>
          </p:cNvSpPr>
          <p:nvPr>
            <p:ph type="sldNum" sz="quarter" idx="4"/>
          </p:nvPr>
        </p:nvSpPr>
        <p:spPr/>
        <p:txBody>
          <a:bodyPr/>
          <a:lstStyle/>
          <a:p>
            <a:pPr rtl="0"/>
            <a:fld id="{4B73C415-D670-4716-A5EC-CC4D52CA2BAC}" type="slidenum">
              <a:rPr lang="fr-FR" noProof="0" smtClean="0"/>
              <a:pPr rtl="0"/>
              <a:t>16</a:t>
            </a:fld>
            <a:endParaRPr lang="fr-FR" noProof="0" dirty="0"/>
          </a:p>
        </p:txBody>
      </p:sp>
      <p:pic>
        <p:nvPicPr>
          <p:cNvPr id="7" name="Espace réservé du contenu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920687"/>
            <a:ext cx="7415213" cy="3016625"/>
          </a:xfrm>
        </p:spPr>
      </p:pic>
    </p:spTree>
    <p:extLst>
      <p:ext uri="{BB962C8B-B14F-4D97-AF65-F5344CB8AC3E}">
        <p14:creationId xmlns:p14="http://schemas.microsoft.com/office/powerpoint/2010/main" val="379504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6000" y="1569157"/>
            <a:ext cx="5251450" cy="2612920"/>
          </a:xfrm>
        </p:spPr>
        <p:txBody>
          <a:bodyPr rtlCol="0">
            <a:normAutofit/>
          </a:bodyPr>
          <a:lstStyle/>
          <a:p>
            <a:pPr algn="ctr" rtl="0"/>
            <a:r>
              <a:rPr lang="fr-FR"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2</a:t>
            </a:r>
            <a:endParaRPr lang="fr-F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17</a:t>
            </a:fld>
            <a:endParaRPr lang="fr-FR" dirty="0"/>
          </a:p>
        </p:txBody>
      </p:sp>
    </p:spTree>
    <p:extLst>
      <p:ext uri="{BB962C8B-B14F-4D97-AF65-F5344CB8AC3E}">
        <p14:creationId xmlns:p14="http://schemas.microsoft.com/office/powerpoint/2010/main" val="3316058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a:xfrm>
            <a:off x="0" y="0"/>
            <a:ext cx="12192000" cy="1189038"/>
          </a:xfrm>
        </p:spPr>
        <p:txBody>
          <a:bodyPr>
            <a:no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de Test n°1 : Envoie de </a:t>
            </a:r>
            <a:r>
              <a:rPr lang="fr-FR" sz="4000" spc="6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Trames</a:t>
            </a:r>
            <a:endParaRPr lang="fr-FR" sz="4000" spc="600" dirty="0">
              <a:effectLst>
                <a:outerShdw blurRad="38100" dist="38100" dir="2700000" algn="tl">
                  <a:srgbClr val="000000">
                    <a:alpha val="43137"/>
                  </a:srgbClr>
                </a:outerShdw>
              </a:effectLst>
            </a:endParaRPr>
          </a:p>
        </p:txBody>
      </p:sp>
      <p:sp>
        <p:nvSpPr>
          <p:cNvPr id="11" name="Espace réservé du texte 10"/>
          <p:cNvSpPr>
            <a:spLocks noGrp="1"/>
          </p:cNvSpPr>
          <p:nvPr>
            <p:ph type="body" idx="1"/>
          </p:nvPr>
        </p:nvSpPr>
        <p:spPr/>
        <p:txBody>
          <a:bodyPr>
            <a:noAutofit/>
          </a:bodyPr>
          <a:lstStyle/>
          <a:p>
            <a:pPr algn="ctr"/>
            <a:r>
              <a:rPr lang="fr-FR" spc="0" dirty="0" smtClean="0">
                <a:solidFill>
                  <a:schemeClr val="accent2">
                    <a:lumMod val="75000"/>
                  </a:schemeClr>
                </a:solidFill>
                <a:latin typeface="Times New Roman" panose="02020603050405020304" pitchFamily="18" charset="0"/>
                <a:cs typeface="Times New Roman" panose="02020603050405020304" pitchFamily="18" charset="0"/>
              </a:rPr>
              <a:t>Corde </a:t>
            </a:r>
            <a:r>
              <a:rPr lang="fr-FR" spc="0" dirty="0" err="1">
                <a:solidFill>
                  <a:schemeClr val="accent2">
                    <a:lumMod val="75000"/>
                  </a:schemeClr>
                </a:solidFill>
                <a:latin typeface="Times New Roman" panose="02020603050405020304" pitchFamily="18" charset="0"/>
                <a:cs typeface="Times New Roman" panose="02020603050405020304" pitchFamily="18" charset="0"/>
              </a:rPr>
              <a:t>A</a:t>
            </a:r>
            <a:r>
              <a:rPr lang="fr-FR" spc="0" dirty="0" err="1" smtClean="0">
                <a:solidFill>
                  <a:schemeClr val="accent2">
                    <a:lumMod val="75000"/>
                  </a:schemeClr>
                </a:solidFill>
                <a:latin typeface="Times New Roman" panose="02020603050405020304" pitchFamily="18" charset="0"/>
                <a:cs typeface="Times New Roman" panose="02020603050405020304" pitchFamily="18" charset="0"/>
              </a:rPr>
              <a:t>rduino</a:t>
            </a:r>
            <a:r>
              <a:rPr lang="fr-FR" spc="0" dirty="0" smtClean="0">
                <a:solidFill>
                  <a:schemeClr val="accent2">
                    <a:lumMod val="75000"/>
                  </a:schemeClr>
                </a:solidFill>
                <a:latin typeface="Times New Roman" panose="02020603050405020304" pitchFamily="18" charset="0"/>
                <a:cs typeface="Times New Roman" panose="02020603050405020304" pitchFamily="18" charset="0"/>
              </a:rPr>
              <a:t> ( Partie 1 ) </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2" name="Espace réservé du texte 11"/>
          <p:cNvSpPr>
            <a:spLocks noGrp="1"/>
          </p:cNvSpPr>
          <p:nvPr>
            <p:ph type="body" sz="quarter" idx="3"/>
          </p:nvPr>
        </p:nvSpPr>
        <p:spPr/>
        <p:txBody>
          <a:bodyPr>
            <a:noAutofit/>
          </a:bodyPr>
          <a:lstStyle/>
          <a:p>
            <a:pPr algn="ctr"/>
            <a:r>
              <a:rPr lang="fr-FR" spc="0" dirty="0" smtClean="0">
                <a:solidFill>
                  <a:schemeClr val="accent2">
                    <a:lumMod val="75000"/>
                  </a:schemeClr>
                </a:solidFill>
                <a:latin typeface="Times New Roman" panose="02020603050405020304" pitchFamily="18" charset="0"/>
                <a:cs typeface="Times New Roman" panose="02020603050405020304" pitchFamily="18" charset="0"/>
              </a:rPr>
              <a:t>Corde </a:t>
            </a:r>
            <a:r>
              <a:rPr lang="fr-FR" spc="0" dirty="0" err="1">
                <a:solidFill>
                  <a:schemeClr val="accent2">
                    <a:lumMod val="75000"/>
                  </a:schemeClr>
                </a:solidFill>
                <a:latin typeface="Times New Roman" panose="02020603050405020304" pitchFamily="18" charset="0"/>
                <a:cs typeface="Times New Roman" panose="02020603050405020304" pitchFamily="18" charset="0"/>
              </a:rPr>
              <a:t>Arduino</a:t>
            </a:r>
            <a:r>
              <a:rPr lang="fr-FR" spc="0" dirty="0">
                <a:solidFill>
                  <a:schemeClr val="accent2">
                    <a:lumMod val="75000"/>
                  </a:schemeClr>
                </a:solidFill>
                <a:latin typeface="Times New Roman" panose="02020603050405020304" pitchFamily="18" charset="0"/>
                <a:cs typeface="Times New Roman" panose="02020603050405020304" pitchFamily="18" charset="0"/>
              </a:rPr>
              <a:t> ( </a:t>
            </a:r>
            <a:r>
              <a:rPr lang="fr-FR" spc="0" dirty="0" smtClean="0">
                <a:solidFill>
                  <a:schemeClr val="accent2">
                    <a:lumMod val="75000"/>
                  </a:schemeClr>
                </a:solidFill>
                <a:latin typeface="Times New Roman" panose="02020603050405020304" pitchFamily="18" charset="0"/>
                <a:cs typeface="Times New Roman" panose="02020603050405020304" pitchFamily="18" charset="0"/>
              </a:rPr>
              <a:t>Partie 2 </a:t>
            </a:r>
            <a:r>
              <a:rPr lang="fr-FR" spc="0" dirty="0">
                <a:solidFill>
                  <a:schemeClr val="accent2">
                    <a:lumMod val="75000"/>
                  </a:schemeClr>
                </a:solidFill>
                <a:latin typeface="Times New Roman" panose="02020603050405020304" pitchFamily="18" charset="0"/>
                <a:cs typeface="Times New Roman" panose="02020603050405020304" pitchFamily="18" charset="0"/>
              </a:rPr>
              <a:t>) </a:t>
            </a:r>
          </a:p>
        </p:txBody>
      </p:sp>
      <p:pic>
        <p:nvPicPr>
          <p:cNvPr id="5" name="Espace réservé du contenu 4"/>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645790" y="2341563"/>
            <a:ext cx="3023408" cy="3686175"/>
          </a:xfrm>
        </p:spPr>
      </p:pic>
      <p:sp>
        <p:nvSpPr>
          <p:cNvPr id="4" name="Espace réservé du numéro de diapositive 3"/>
          <p:cNvSpPr>
            <a:spLocks noGrp="1"/>
          </p:cNvSpPr>
          <p:nvPr>
            <p:ph type="sldNum" sz="quarter" idx="12"/>
          </p:nvPr>
        </p:nvSpPr>
        <p:spPr/>
        <p:txBody>
          <a:bodyPr/>
          <a:lstStyle/>
          <a:p>
            <a:pPr rtl="0"/>
            <a:fld id="{8C2E478F-E849-4A8C-AF1F-CBCC78A7CBFA}" type="slidenum">
              <a:rPr lang="fr-FR" noProof="0" smtClean="0"/>
              <a:t>18</a:t>
            </a:fld>
            <a:endParaRPr lang="fr-FR" noProof="0" dirty="0"/>
          </a:p>
        </p:txBody>
      </p:sp>
      <p:pic>
        <p:nvPicPr>
          <p:cNvPr id="3" name="Espace réservé du contenu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60131" y="2341563"/>
            <a:ext cx="2577325" cy="3686175"/>
          </a:xfrm>
        </p:spPr>
      </p:pic>
    </p:spTree>
    <p:extLst>
      <p:ext uri="{BB962C8B-B14F-4D97-AF65-F5344CB8AC3E}">
        <p14:creationId xmlns:p14="http://schemas.microsoft.com/office/powerpoint/2010/main" val="115296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de Test </a:t>
            </a:r>
            <a:r>
              <a:rPr lang="fr-FR" sz="4000" spc="6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n°2 </a:t>
            </a:r>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4000" spc="6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Réception de trames</a:t>
            </a:r>
            <a:endParaRPr lang="fr-FR" sz="4000" spc="600" dirty="0"/>
          </a:p>
        </p:txBody>
      </p:sp>
      <p:sp>
        <p:nvSpPr>
          <p:cNvPr id="3" name="Espace réservé du texte 2"/>
          <p:cNvSpPr>
            <a:spLocks noGrp="1"/>
          </p:cNvSpPr>
          <p:nvPr>
            <p:ph type="body" idx="1"/>
          </p:nvPr>
        </p:nvSpPr>
        <p:spPr/>
        <p:txBody>
          <a:bodyPr>
            <a:noAutofit/>
          </a:bodyPr>
          <a:lstStyle/>
          <a:p>
            <a:pPr algn="ctr"/>
            <a:r>
              <a:rPr lang="fr-FR" spc="0" dirty="0" smtClean="0">
                <a:solidFill>
                  <a:schemeClr val="accent2">
                    <a:lumMod val="75000"/>
                  </a:schemeClr>
                </a:solidFill>
                <a:latin typeface="Times New Roman" panose="02020603050405020304" pitchFamily="18" charset="0"/>
                <a:cs typeface="Times New Roman" panose="02020603050405020304" pitchFamily="18" charset="0"/>
              </a:rPr>
              <a:t>Montage</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Espace réservé du texte 4"/>
          <p:cNvSpPr>
            <a:spLocks noGrp="1"/>
          </p:cNvSpPr>
          <p:nvPr>
            <p:ph type="body" sz="quarter" idx="3"/>
          </p:nvPr>
        </p:nvSpPr>
        <p:spPr/>
        <p:txBody>
          <a:bodyPr>
            <a:normAutofit fontScale="92500" lnSpcReduction="10000"/>
          </a:bodyPr>
          <a:lstStyle/>
          <a:p>
            <a:pPr algn="ctr"/>
            <a:r>
              <a:rPr lang="fr-FR" spc="0" dirty="0">
                <a:solidFill>
                  <a:schemeClr val="accent2">
                    <a:lumMod val="75000"/>
                  </a:schemeClr>
                </a:solidFill>
                <a:latin typeface="Times New Roman" panose="02020603050405020304" pitchFamily="18" charset="0"/>
                <a:cs typeface="Times New Roman" panose="02020603050405020304" pitchFamily="18" charset="0"/>
              </a:rPr>
              <a:t>Récupérer données GPS des </a:t>
            </a:r>
            <a:r>
              <a:rPr lang="fr-FR" spc="0" dirty="0" smtClean="0">
                <a:solidFill>
                  <a:schemeClr val="accent2">
                    <a:lumMod val="75000"/>
                  </a:schemeClr>
                </a:solidFill>
                <a:latin typeface="Times New Roman" panose="02020603050405020304" pitchFamily="18" charset="0"/>
                <a:cs typeface="Times New Roman" panose="02020603050405020304" pitchFamily="18" charset="0"/>
              </a:rPr>
              <a:t>bateaux</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0" name="Espace réservé du contenu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428021" y="2341563"/>
            <a:ext cx="3458945" cy="3686175"/>
          </a:xfrm>
        </p:spPr>
      </p:pic>
      <p:sp>
        <p:nvSpPr>
          <p:cNvPr id="7" name="Espace réservé du numéro de diapositive 6"/>
          <p:cNvSpPr>
            <a:spLocks noGrp="1"/>
          </p:cNvSpPr>
          <p:nvPr>
            <p:ph type="sldNum" sz="quarter" idx="12"/>
          </p:nvPr>
        </p:nvSpPr>
        <p:spPr/>
        <p:txBody>
          <a:bodyPr/>
          <a:lstStyle/>
          <a:p>
            <a:pPr rtl="0"/>
            <a:fld id="{8C2E478F-E849-4A8C-AF1F-CBCC78A7CBFA}" type="slidenum">
              <a:rPr lang="fr-FR" noProof="0" smtClean="0"/>
              <a:t>19</a:t>
            </a:fld>
            <a:endParaRPr lang="fr-FR" noProof="0" dirty="0"/>
          </a:p>
        </p:txBody>
      </p:sp>
      <p:sp>
        <p:nvSpPr>
          <p:cNvPr id="9" name="Espace réservé du contenu 8"/>
          <p:cNvSpPr>
            <a:spLocks noGrp="1"/>
          </p:cNvSpPr>
          <p:nvPr>
            <p:ph sz="half" idx="2"/>
          </p:nvPr>
        </p:nvSpPr>
        <p:spPr/>
        <p:txBody>
          <a:bodyPr/>
          <a:lstStyle/>
          <a:p>
            <a:pPr marL="0" indent="0">
              <a:buNone/>
            </a:pPr>
            <a:endParaRPr lang="fr-FR" dirty="0"/>
          </a:p>
        </p:txBody>
      </p:sp>
    </p:spTree>
    <p:extLst>
      <p:ext uri="{BB962C8B-B14F-4D97-AF65-F5344CB8AC3E}">
        <p14:creationId xmlns:p14="http://schemas.microsoft.com/office/powerpoint/2010/main" val="250608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6000" y="1569157"/>
            <a:ext cx="5251450" cy="2612920"/>
          </a:xfrm>
        </p:spPr>
        <p:txBody>
          <a:bodyPr rtlCol="0">
            <a:normAutofit/>
          </a:bodyPr>
          <a:lstStyle/>
          <a:p>
            <a:pPr algn="ctr" rtl="0"/>
            <a:r>
              <a:rPr lang="fr-FR" sz="66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Sommaire</a:t>
            </a:r>
            <a:endParaRPr lang="fr-FR" sz="6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a:t>2</a:t>
            </a:fld>
            <a:endParaRPr lang="fr-FR"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6000" y="1569157"/>
            <a:ext cx="5251450" cy="2612920"/>
          </a:xfrm>
        </p:spPr>
        <p:txBody>
          <a:bodyPr rtlCol="0">
            <a:normAutofit/>
          </a:bodyPr>
          <a:lstStyle/>
          <a:p>
            <a:pPr algn="ctr" rtl="0"/>
            <a:r>
              <a:rPr lang="fr-FR"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3</a:t>
            </a:r>
            <a:endParaRPr lang="fr-F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20</a:t>
            </a:fld>
            <a:endParaRPr lang="fr-FR" dirty="0"/>
          </a:p>
        </p:txBody>
      </p:sp>
    </p:spTree>
    <p:extLst>
      <p:ext uri="{BB962C8B-B14F-4D97-AF65-F5344CB8AC3E}">
        <p14:creationId xmlns:p14="http://schemas.microsoft.com/office/powerpoint/2010/main" val="1710570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pPr rtl="0"/>
            <a:fld id="{8C2E478F-E849-4A8C-AF1F-CBCC78A7CBFA}" type="slidenum">
              <a:rPr lang="fr-FR" noProof="0" smtClean="0"/>
              <a:t>21</a:t>
            </a:fld>
            <a:endParaRPr lang="fr-FR" noProof="0" dirty="0"/>
          </a:p>
        </p:txBody>
      </p:sp>
      <p:sp>
        <p:nvSpPr>
          <p:cNvPr id="8" name="Titre 7"/>
          <p:cNvSpPr>
            <a:spLocks noGrp="1"/>
          </p:cNvSpPr>
          <p:nvPr>
            <p:ph type="title"/>
          </p:nvPr>
        </p:nvSpPr>
        <p:spPr/>
        <p:txBody>
          <a:bodyPr/>
          <a:lstStyle/>
          <a:p>
            <a:r>
              <a:rPr lang="fr-FR" sz="40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de </a:t>
            </a:r>
            <a:r>
              <a:rPr lang="fr-FR" sz="40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GANTT </a:t>
            </a:r>
            <a:r>
              <a:rPr lang="fr-FR" sz="2800"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prévisionnel )</a:t>
            </a:r>
            <a:endParaRPr lang="fr-FR" sz="2800" dirty="0">
              <a:solidFill>
                <a:schemeClr val="accent2">
                  <a:lumMod val="75000"/>
                </a:schemeClr>
              </a:solidFill>
              <a:effectLst>
                <a:outerShdw blurRad="38100" dist="38100" dir="2700000" algn="tl">
                  <a:srgbClr val="000000">
                    <a:alpha val="43137"/>
                  </a:srgbClr>
                </a:outerShdw>
              </a:effectLst>
            </a:endParaRPr>
          </a:p>
        </p:txBody>
      </p:sp>
      <p:pic>
        <p:nvPicPr>
          <p:cNvPr id="10" name="Espace réservé du conten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519" y="1690688"/>
            <a:ext cx="11002962" cy="4486275"/>
          </a:xfrm>
        </p:spPr>
      </p:pic>
    </p:spTree>
    <p:extLst>
      <p:ext uri="{BB962C8B-B14F-4D97-AF65-F5344CB8AC3E}">
        <p14:creationId xmlns:p14="http://schemas.microsoft.com/office/powerpoint/2010/main" val="1567963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pPr rtl="0"/>
            <a:fld id="{8C2E478F-E849-4A8C-AF1F-CBCC78A7CBFA}" type="slidenum">
              <a:rPr lang="fr-FR" noProof="0" smtClean="0"/>
              <a:t>22</a:t>
            </a:fld>
            <a:endParaRPr lang="fr-FR" noProof="0" dirty="0"/>
          </a:p>
        </p:txBody>
      </p:sp>
      <p:sp>
        <p:nvSpPr>
          <p:cNvPr id="8" name="Titre 7"/>
          <p:cNvSpPr>
            <a:spLocks noGrp="1"/>
          </p:cNvSpPr>
          <p:nvPr>
            <p:ph type="title"/>
          </p:nvPr>
        </p:nvSpPr>
        <p:spPr/>
        <p:txBody>
          <a:bodyPr/>
          <a:lstStyle/>
          <a:p>
            <a:r>
              <a:rPr lang="fr-FR" sz="40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Diagramme de </a:t>
            </a:r>
            <a:r>
              <a:rPr lang="fr-FR" sz="4000"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GANTT </a:t>
            </a:r>
            <a:r>
              <a:rPr lang="fr-FR" sz="2800"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final )</a:t>
            </a:r>
            <a:endParaRPr lang="fr-FR" dirty="0">
              <a:solidFill>
                <a:schemeClr val="accent2">
                  <a:lumMod val="75000"/>
                </a:schemeClr>
              </a:solidFill>
              <a:effectLst>
                <a:outerShdw blurRad="38100" dist="38100" dir="2700000" algn="tl">
                  <a:srgbClr val="000000">
                    <a:alpha val="43137"/>
                  </a:srgbClr>
                </a:outerShdw>
              </a:effectLst>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519" y="1690688"/>
            <a:ext cx="11002961" cy="4486275"/>
          </a:xfrm>
        </p:spPr>
      </p:pic>
    </p:spTree>
    <p:extLst>
      <p:ext uri="{BB962C8B-B14F-4D97-AF65-F5344CB8AC3E}">
        <p14:creationId xmlns:p14="http://schemas.microsoft.com/office/powerpoint/2010/main" val="2899780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normAutofit/>
          </a:bodyPr>
          <a:lstStyle/>
          <a:p>
            <a:r>
              <a:rPr lang="fr-FR" sz="4000" spc="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Etude Technique</a:t>
            </a:r>
            <a:endParaRPr lang="fr-FR" sz="4000" dirty="0">
              <a:effectLst>
                <a:outerShdw blurRad="38100" dist="38100" dir="2700000" algn="tl">
                  <a:srgbClr val="000000">
                    <a:alpha val="43137"/>
                  </a:srgbClr>
                </a:outerShdw>
              </a:effectLst>
            </a:endParaRPr>
          </a:p>
        </p:txBody>
      </p:sp>
      <p:pic>
        <p:nvPicPr>
          <p:cNvPr id="9" name="Espace réservé pour une image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2361" y="1825625"/>
            <a:ext cx="4547504" cy="4351338"/>
          </a:xfrm>
        </p:spPr>
      </p:pic>
      <p:pic>
        <p:nvPicPr>
          <p:cNvPr id="16" name="Espace réservé du contenu 1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86354" y="1825625"/>
            <a:ext cx="4439067" cy="4351338"/>
          </a:xfrm>
        </p:spPr>
      </p:pic>
      <p:sp>
        <p:nvSpPr>
          <p:cNvPr id="14" name="ZoneTexte 13"/>
          <p:cNvSpPr txBox="1"/>
          <p:nvPr/>
        </p:nvSpPr>
        <p:spPr>
          <a:xfrm>
            <a:off x="912361" y="6176963"/>
            <a:ext cx="4547504" cy="553998"/>
          </a:xfrm>
          <a:prstGeom prst="rect">
            <a:avLst/>
          </a:prstGeom>
          <a:noFill/>
        </p:spPr>
        <p:txBody>
          <a:bodyPr wrap="square" rtlCol="0">
            <a:spAutoFit/>
          </a:bodyPr>
          <a:lstStyle/>
          <a:p>
            <a:pPr algn="just"/>
            <a:r>
              <a:rPr lang="fr-FR" sz="1000" dirty="0">
                <a:solidFill>
                  <a:schemeClr val="bg1"/>
                </a:solidFill>
                <a:latin typeface="Times New Roman" panose="02020603050405020304" pitchFamily="18" charset="0"/>
                <a:cs typeface="Times New Roman" panose="02020603050405020304" pitchFamily="18" charset="0"/>
              </a:rPr>
              <a:t>ELEGOO Carte Starter Kit de Démarrage Super avec Guide d'Utilisation Français pour Débutants et Professionnels DIY Compatible avec </a:t>
            </a:r>
            <a:r>
              <a:rPr lang="fr-FR" sz="1000" dirty="0" err="1">
                <a:solidFill>
                  <a:schemeClr val="bg1"/>
                </a:solidFill>
                <a:latin typeface="Times New Roman" panose="02020603050405020304" pitchFamily="18" charset="0"/>
                <a:cs typeface="Times New Roman" panose="02020603050405020304" pitchFamily="18" charset="0"/>
              </a:rPr>
              <a:t>Arduino</a:t>
            </a:r>
            <a:r>
              <a:rPr lang="fr-FR" sz="1000" dirty="0">
                <a:solidFill>
                  <a:schemeClr val="bg1"/>
                </a:solidFill>
                <a:latin typeface="Times New Roman" panose="02020603050405020304" pitchFamily="18" charset="0"/>
                <a:cs typeface="Times New Roman" panose="02020603050405020304" pitchFamily="18" charset="0"/>
              </a:rPr>
              <a:t> </a:t>
            </a:r>
            <a:r>
              <a:rPr lang="fr-FR" sz="1000" dirty="0" smtClean="0">
                <a:solidFill>
                  <a:schemeClr val="bg1"/>
                </a:solidFill>
                <a:latin typeface="Times New Roman" panose="02020603050405020304" pitchFamily="18" charset="0"/>
                <a:cs typeface="Times New Roman" panose="02020603050405020304" pitchFamily="18" charset="0"/>
              </a:rPr>
              <a:t>IDE. ( Prix 32,99 Euros ).</a:t>
            </a:r>
            <a:endParaRPr lang="fr-FR" sz="1000" dirty="0">
              <a:solidFill>
                <a:schemeClr val="bg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6786353" y="6176963"/>
            <a:ext cx="4439067" cy="553998"/>
          </a:xfrm>
          <a:prstGeom prst="rect">
            <a:avLst/>
          </a:prstGeom>
          <a:noFill/>
        </p:spPr>
        <p:txBody>
          <a:bodyPr wrap="square" rtlCol="0">
            <a:spAutoFit/>
          </a:bodyPr>
          <a:lstStyle/>
          <a:p>
            <a:pPr algn="just"/>
            <a:r>
              <a:rPr lang="fr-FR" sz="1000" dirty="0">
                <a:solidFill>
                  <a:schemeClr val="bg1"/>
                </a:solidFill>
                <a:latin typeface="Times New Roman" panose="02020603050405020304" pitchFamily="18" charset="0"/>
                <a:cs typeface="Times New Roman" panose="02020603050405020304" pitchFamily="18" charset="0"/>
              </a:rPr>
              <a:t>ELEGOO </a:t>
            </a:r>
            <a:r>
              <a:rPr lang="fr-FR" sz="1000" dirty="0" err="1">
                <a:solidFill>
                  <a:schemeClr val="bg1"/>
                </a:solidFill>
                <a:latin typeface="Times New Roman" panose="02020603050405020304" pitchFamily="18" charset="0"/>
                <a:cs typeface="Times New Roman" panose="02020603050405020304" pitchFamily="18" charset="0"/>
              </a:rPr>
              <a:t>Mega</a:t>
            </a:r>
            <a:r>
              <a:rPr lang="fr-FR" sz="1000" dirty="0">
                <a:solidFill>
                  <a:schemeClr val="bg1"/>
                </a:solidFill>
                <a:latin typeface="Times New Roman" panose="02020603050405020304" pitchFamily="18" charset="0"/>
                <a:cs typeface="Times New Roman" panose="02020603050405020304" pitchFamily="18" charset="0"/>
              </a:rPr>
              <a:t> 2560 R3 Kit de Démarrage Ultime Le Plus Complet avec Manuel d'Utilisation Français pour Débutants et Professionnels DIY Compatible avec </a:t>
            </a:r>
            <a:r>
              <a:rPr lang="fr-FR" sz="1000" dirty="0" err="1">
                <a:solidFill>
                  <a:schemeClr val="bg1"/>
                </a:solidFill>
                <a:latin typeface="Times New Roman" panose="02020603050405020304" pitchFamily="18" charset="0"/>
                <a:cs typeface="Times New Roman" panose="02020603050405020304" pitchFamily="18" charset="0"/>
              </a:rPr>
              <a:t>Arduino</a:t>
            </a:r>
            <a:r>
              <a:rPr lang="fr-FR" sz="1000" dirty="0">
                <a:solidFill>
                  <a:schemeClr val="bg1"/>
                </a:solidFill>
                <a:latin typeface="Times New Roman" panose="02020603050405020304" pitchFamily="18" charset="0"/>
                <a:cs typeface="Times New Roman" panose="02020603050405020304" pitchFamily="18" charset="0"/>
              </a:rPr>
              <a:t> </a:t>
            </a:r>
            <a:r>
              <a:rPr lang="fr-FR" sz="1000" dirty="0" smtClean="0">
                <a:solidFill>
                  <a:schemeClr val="bg1"/>
                </a:solidFill>
                <a:latin typeface="Times New Roman" panose="02020603050405020304" pitchFamily="18" charset="0"/>
                <a:cs typeface="Times New Roman" panose="02020603050405020304" pitchFamily="18" charset="0"/>
              </a:rPr>
              <a:t>IDE. ( Prix 54,99 Euros ).</a:t>
            </a:r>
            <a:endParaRPr lang="fr-FR" sz="1000" dirty="0">
              <a:solidFill>
                <a:schemeClr val="bg1"/>
              </a:solidFill>
              <a:latin typeface="Times New Roman" panose="02020603050405020304" pitchFamily="18" charset="0"/>
              <a:cs typeface="Times New Roman" panose="02020603050405020304" pitchFamily="18" charset="0"/>
            </a:endParaRPr>
          </a:p>
        </p:txBody>
      </p:sp>
      <p:sp>
        <p:nvSpPr>
          <p:cNvPr id="18" name="Espace réservé du numéro de diapositive 17"/>
          <p:cNvSpPr>
            <a:spLocks noGrp="1"/>
          </p:cNvSpPr>
          <p:nvPr>
            <p:ph type="sldNum" sz="quarter" idx="12"/>
          </p:nvPr>
        </p:nvSpPr>
        <p:spPr/>
        <p:txBody>
          <a:bodyPr/>
          <a:lstStyle/>
          <a:p>
            <a:pPr rtl="0"/>
            <a:fld id="{8C2E478F-E849-4A8C-AF1F-CBCC78A7CBFA}" type="slidenum">
              <a:rPr lang="fr-FR" noProof="0" smtClean="0"/>
              <a:t>23</a:t>
            </a:fld>
            <a:endParaRPr lang="fr-FR" noProof="0" dirty="0"/>
          </a:p>
        </p:txBody>
      </p:sp>
    </p:spTree>
    <p:extLst>
      <p:ext uri="{BB962C8B-B14F-4D97-AF65-F5344CB8AC3E}">
        <p14:creationId xmlns:p14="http://schemas.microsoft.com/office/powerpoint/2010/main" val="202945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spc="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Etude Technique</a:t>
            </a:r>
            <a:endParaRPr lang="fr-FR" sz="4000" dirty="0"/>
          </a:p>
        </p:txBody>
      </p:sp>
      <p:sp>
        <p:nvSpPr>
          <p:cNvPr id="3" name="Espace réservé du numéro de diapositive 2"/>
          <p:cNvSpPr>
            <a:spLocks noGrp="1"/>
          </p:cNvSpPr>
          <p:nvPr>
            <p:ph type="sldNum" sz="quarter" idx="12"/>
          </p:nvPr>
        </p:nvSpPr>
        <p:spPr/>
        <p:txBody>
          <a:bodyPr/>
          <a:lstStyle/>
          <a:p>
            <a:pPr rtl="0"/>
            <a:fld id="{8C2E478F-E849-4A8C-AF1F-CBCC78A7CBFA}" type="slidenum">
              <a:rPr lang="fr-FR" noProof="0" smtClean="0"/>
              <a:t>24</a:t>
            </a:fld>
            <a:endParaRPr lang="fr-FR" noProof="0" dirty="0"/>
          </a:p>
        </p:txBody>
      </p:sp>
      <p:pic>
        <p:nvPicPr>
          <p:cNvPr id="6" name="Espace réservé du contenu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28452" y="2548529"/>
            <a:ext cx="3915321" cy="2905530"/>
          </a:xfrm>
        </p:spPr>
      </p:pic>
      <p:sp>
        <p:nvSpPr>
          <p:cNvPr id="5" name="Espace réservé du contenu 4"/>
          <p:cNvSpPr>
            <a:spLocks noGrp="1"/>
          </p:cNvSpPr>
          <p:nvPr>
            <p:ph sz="half" idx="2"/>
          </p:nvPr>
        </p:nvSpPr>
        <p:spPr/>
        <p:txBody>
          <a:bodyPr>
            <a:normAutofit/>
          </a:bodyPr>
          <a:lstStyle/>
          <a:p>
            <a:pPr marL="0" indent="0" algn="just">
              <a:spcBef>
                <a:spcPts val="0"/>
              </a:spcBef>
              <a:buNone/>
            </a:pPr>
            <a:r>
              <a:rPr lang="fr-FR" sz="1200" dirty="0" smtClean="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Mon choix s'est porté sur la carte ELOGOO R3 avec son pack. </a:t>
            </a:r>
            <a:endParaRPr lang="fr-FR" sz="1200" dirty="0" smtClean="0">
              <a:latin typeface="Times New Roman" panose="02020603050405020304" pitchFamily="18" charset="0"/>
              <a:cs typeface="Times New Roman" panose="02020603050405020304" pitchFamily="18" charset="0"/>
            </a:endParaRPr>
          </a:p>
          <a:p>
            <a:pPr marL="0" indent="0" algn="just">
              <a:spcBef>
                <a:spcPts val="0"/>
              </a:spcBef>
              <a:buNone/>
            </a:pPr>
            <a:r>
              <a:rPr lang="fr-FR" sz="1200" dirty="0">
                <a:latin typeface="Times New Roman" panose="02020603050405020304" pitchFamily="18" charset="0"/>
                <a:cs typeface="Times New Roman" panose="02020603050405020304" pitchFamily="18" charset="0"/>
              </a:rPr>
              <a:t/>
            </a:r>
            <a:br>
              <a:rPr lang="fr-FR" sz="1200" dirty="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	Niveau </a:t>
            </a:r>
            <a:r>
              <a:rPr lang="fr-FR" sz="1200" dirty="0">
                <a:latin typeface="Times New Roman" panose="02020603050405020304" pitchFamily="18" charset="0"/>
                <a:cs typeface="Times New Roman" panose="02020603050405020304" pitchFamily="18" charset="0"/>
              </a:rPr>
              <a:t>prix, c’est l’une des meilleurs offres comparées aux autres packs et ou aux autres cartes vendues </a:t>
            </a:r>
            <a:r>
              <a:rPr lang="fr-FR" sz="1200" dirty="0" smtClean="0">
                <a:latin typeface="Times New Roman" panose="02020603050405020304" pitchFamily="18" charset="0"/>
                <a:cs typeface="Times New Roman" panose="02020603050405020304" pitchFamily="18" charset="0"/>
              </a:rPr>
              <a:t>seules.</a:t>
            </a:r>
          </a:p>
          <a:p>
            <a:pPr marL="0" indent="0" algn="just">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spcBef>
                <a:spcPts val="0"/>
              </a:spcBef>
              <a:buNone/>
            </a:pPr>
            <a:r>
              <a:rPr lang="fr-FR" sz="1200" dirty="0" smtClean="0">
                <a:latin typeface="Times New Roman" panose="02020603050405020304" pitchFamily="18" charset="0"/>
                <a:cs typeface="Times New Roman" panose="02020603050405020304" pitchFamily="18" charset="0"/>
              </a:rPr>
              <a:t>	De plus, </a:t>
            </a:r>
            <a:r>
              <a:rPr lang="fr-FR" sz="1200" dirty="0">
                <a:latin typeface="Times New Roman" panose="02020603050405020304" pitchFamily="18" charset="0"/>
                <a:cs typeface="Times New Roman" panose="02020603050405020304" pitchFamily="18" charset="0"/>
              </a:rPr>
              <a:t>elle </a:t>
            </a:r>
            <a:r>
              <a:rPr lang="fr-FR" sz="1200" dirty="0" smtClean="0">
                <a:latin typeface="Times New Roman" panose="02020603050405020304" pitchFamily="18" charset="0"/>
                <a:cs typeface="Times New Roman" panose="02020603050405020304" pitchFamily="18" charset="0"/>
              </a:rPr>
              <a:t>correspond </a:t>
            </a:r>
            <a:r>
              <a:rPr lang="fr-FR" sz="1200" dirty="0">
                <a:latin typeface="Times New Roman" panose="02020603050405020304" pitchFamily="18" charset="0"/>
                <a:cs typeface="Times New Roman" panose="02020603050405020304" pitchFamily="18" charset="0"/>
              </a:rPr>
              <a:t>aux </a:t>
            </a:r>
            <a:r>
              <a:rPr lang="fr-FR" sz="1200" dirty="0" smtClean="0">
                <a:latin typeface="Times New Roman" panose="02020603050405020304" pitchFamily="18" charset="0"/>
                <a:cs typeface="Times New Roman" panose="02020603050405020304" pitchFamily="18" charset="0"/>
              </a:rPr>
              <a:t>critères </a:t>
            </a:r>
            <a:r>
              <a:rPr lang="fr-FR" sz="1200" dirty="0">
                <a:latin typeface="Times New Roman" panose="02020603050405020304" pitchFamily="18" charset="0"/>
                <a:cs typeface="Times New Roman" panose="02020603050405020304" pitchFamily="18" charset="0"/>
              </a:rPr>
              <a:t>que je </a:t>
            </a:r>
            <a:r>
              <a:rPr lang="fr-FR" sz="1200" dirty="0" smtClean="0">
                <a:latin typeface="Times New Roman" panose="02020603050405020304" pitchFamily="18" charset="0"/>
                <a:cs typeface="Times New Roman" panose="02020603050405020304" pitchFamily="18" charset="0"/>
              </a:rPr>
              <a:t>recherche, </a:t>
            </a:r>
            <a:r>
              <a:rPr lang="fr-FR" sz="1200" dirty="0">
                <a:latin typeface="Times New Roman" panose="02020603050405020304" pitchFamily="18" charset="0"/>
                <a:cs typeface="Times New Roman" panose="02020603050405020304" pitchFamily="18" charset="0"/>
              </a:rPr>
              <a:t>pour pourvoir réaliser mes différents test de module, afin de vérifier mes </a:t>
            </a:r>
            <a:r>
              <a:rPr lang="fr-FR" sz="1200" dirty="0" smtClean="0">
                <a:latin typeface="Times New Roman" panose="02020603050405020304" pitchFamily="18" charset="0"/>
                <a:cs typeface="Times New Roman" panose="02020603050405020304" pitchFamily="18" charset="0"/>
              </a:rPr>
              <a:t>fonctionnalités.</a:t>
            </a:r>
          </a:p>
          <a:p>
            <a:pPr marL="0" indent="0" algn="just">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spcBef>
                <a:spcPts val="0"/>
              </a:spcBef>
              <a:buNone/>
            </a:pPr>
            <a:r>
              <a:rPr lang="fr-FR" sz="1200" dirty="0" smtClean="0">
                <a:latin typeface="Times New Roman" panose="02020603050405020304" pitchFamily="18" charset="0"/>
                <a:cs typeface="Times New Roman" panose="02020603050405020304" pitchFamily="18" charset="0"/>
              </a:rPr>
              <a:t>	L’utilisation </a:t>
            </a:r>
            <a:r>
              <a:rPr lang="fr-FR" sz="1200" dirty="0">
                <a:latin typeface="Times New Roman" panose="02020603050405020304" pitchFamily="18" charset="0"/>
                <a:cs typeface="Times New Roman" panose="02020603050405020304" pitchFamily="18" charset="0"/>
              </a:rPr>
              <a:t>est simple, l’ayant déjà utilisé en cours lors de différents TP</a:t>
            </a:r>
            <a:r>
              <a:rPr lang="fr-FR" sz="1200" dirty="0" smtClean="0">
                <a:latin typeface="Times New Roman" panose="02020603050405020304" pitchFamily="18" charset="0"/>
                <a:cs typeface="Times New Roman" panose="02020603050405020304" pitchFamily="18" charset="0"/>
              </a:rPr>
              <a:t>.</a:t>
            </a:r>
          </a:p>
        </p:txBody>
      </p:sp>
      <p:sp>
        <p:nvSpPr>
          <p:cNvPr id="7" name="ZoneTexte 6"/>
          <p:cNvSpPr txBox="1"/>
          <p:nvPr/>
        </p:nvSpPr>
        <p:spPr>
          <a:xfrm>
            <a:off x="1228452" y="5454059"/>
            <a:ext cx="3915321" cy="246221"/>
          </a:xfrm>
          <a:prstGeom prst="rect">
            <a:avLst/>
          </a:prstGeom>
          <a:noFill/>
        </p:spPr>
        <p:txBody>
          <a:bodyPr wrap="square" rtlCol="0">
            <a:spAutoFit/>
          </a:bodyPr>
          <a:lstStyle/>
          <a:p>
            <a:r>
              <a:rPr lang="it-IT" sz="1000" dirty="0" smtClean="0">
                <a:solidFill>
                  <a:schemeClr val="bg1"/>
                </a:solidFill>
                <a:latin typeface="Times New Roman" panose="02020603050405020304" pitchFamily="18" charset="0"/>
                <a:cs typeface="Times New Roman" panose="02020603050405020304" pitchFamily="18" charset="0"/>
              </a:rPr>
              <a:t>ARDUINO </a:t>
            </a:r>
            <a:r>
              <a:rPr lang="it-IT" sz="1000" dirty="0">
                <a:solidFill>
                  <a:schemeClr val="bg1"/>
                </a:solidFill>
                <a:latin typeface="Times New Roman" panose="02020603050405020304" pitchFamily="18" charset="0"/>
                <a:cs typeface="Times New Roman" panose="02020603050405020304" pitchFamily="18" charset="0"/>
              </a:rPr>
              <a:t>UNO REV 3 </a:t>
            </a:r>
            <a:r>
              <a:rPr lang="it-IT" sz="1000" dirty="0" smtClean="0">
                <a:solidFill>
                  <a:schemeClr val="bg1"/>
                </a:solidFill>
                <a:latin typeface="Times New Roman" panose="02020603050405020304" pitchFamily="18" charset="0"/>
                <a:cs typeface="Times New Roman" panose="02020603050405020304" pitchFamily="18" charset="0"/>
              </a:rPr>
              <a:t>[ A000066 ]. ( Prix 33,73 Euros ) .</a:t>
            </a:r>
            <a:endParaRPr lang="it-IT" sz="1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70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image 3" descr="Espace réservé d’image">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xmlns="" id="{4F7706BE-EF2E-459C-8778-01DDD354C634}"/>
              </a:ext>
            </a:extLst>
          </p:cNvPr>
          <p:cNvSpPr>
            <a:spLocks noGrp="1"/>
          </p:cNvSpPr>
          <p:nvPr>
            <p:ph type="title"/>
          </p:nvPr>
        </p:nvSpPr>
        <p:spPr>
          <a:xfrm>
            <a:off x="702365" y="901880"/>
            <a:ext cx="10787270" cy="830649"/>
          </a:xfrm>
        </p:spPr>
        <p:txBody>
          <a:bodyPr rtlCol="0">
            <a:normAutofit fontScale="90000"/>
          </a:bodyPr>
          <a:lstStyle/>
          <a:p>
            <a:pPr rtl="0"/>
            <a:r>
              <a:rPr lang="fr-FR" dirty="0" smtClean="0">
                <a:solidFill>
                  <a:schemeClr val="bg1"/>
                </a:solidFill>
                <a:latin typeface="Times New Roman" panose="02020603050405020304" pitchFamily="18" charset="0"/>
                <a:cs typeface="Times New Roman" panose="02020603050405020304" pitchFamily="18" charset="0"/>
              </a:rPr>
              <a:t>MERCI</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xmlns="" id="{5B7DC9FB-F6DF-4841-83A9-A37336FEB076}"/>
              </a:ext>
            </a:extLst>
          </p:cNvPr>
          <p:cNvSpPr/>
          <p:nvPr/>
        </p:nvSpPr>
        <p:spPr>
          <a:xfrm>
            <a:off x="4308371" y="1802072"/>
            <a:ext cx="3534367" cy="369332"/>
          </a:xfrm>
          <a:prstGeom prst="rect">
            <a:avLst/>
          </a:prstGeom>
        </p:spPr>
        <p:txBody>
          <a:bodyPr wrap="square" rtlCol="0">
            <a:spAutoFit/>
          </a:bodyPr>
          <a:lstStyle/>
          <a:p>
            <a:pPr algn="ctr" rtl="0"/>
            <a:endParaRPr lang="fr-FR" spc="600" dirty="0">
              <a:solidFill>
                <a:schemeClr val="bg1"/>
              </a:solidFill>
              <a:latin typeface="+mj-lt"/>
            </a:endParaRPr>
          </a:p>
        </p:txBody>
      </p:sp>
      <p:pic>
        <p:nvPicPr>
          <p:cNvPr id="11" name="Graphisme 10" descr="Utilisateur" title="Icône : nom du présentateur">
            <a:extLst>
              <a:ext uri="{FF2B5EF4-FFF2-40B4-BE49-F238E27FC236}">
                <a16:creationId xmlns:a16="http://schemas.microsoft.com/office/drawing/2014/main" xmlns=""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308371" y="3061212"/>
            <a:ext cx="558449" cy="558449"/>
          </a:xfrm>
          <a:prstGeom prst="rect">
            <a:avLst/>
          </a:prstGeom>
        </p:spPr>
      </p:pic>
      <p:sp>
        <p:nvSpPr>
          <p:cNvPr id="14" name="Sous-titre 2">
            <a:extLst>
              <a:ext uri="{FF2B5EF4-FFF2-40B4-BE49-F238E27FC236}">
                <a16:creationId xmlns:a16="http://schemas.microsoft.com/office/drawing/2014/main" xmlns="" id="{A62C97B6-F2B5-4806-AB83-0CC32DF096AE}"/>
              </a:ext>
            </a:extLst>
          </p:cNvPr>
          <p:cNvSpPr txBox="1">
            <a:spLocks/>
          </p:cNvSpPr>
          <p:nvPr/>
        </p:nvSpPr>
        <p:spPr>
          <a:xfrm>
            <a:off x="5103215" y="3061213"/>
            <a:ext cx="3525630"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lang="fr-FR" sz="1800" spc="300" dirty="0" smtClean="0">
                <a:latin typeface="Times New Roman" panose="02020603050405020304" pitchFamily="18" charset="0"/>
                <a:cs typeface="Times New Roman" panose="02020603050405020304" pitchFamily="18" charset="0"/>
              </a:rPr>
              <a:t>MARTIN VINCENT</a:t>
            </a:r>
            <a:endParaRPr kumimoji="0" lang="fr-FR" sz="1800" u="none" strike="noStrike" kern="1200" cap="none" spc="300" normalizeH="0" baseline="0" noProof="0" dirty="0">
              <a:ln>
                <a:noFill/>
              </a:ln>
              <a:effectLst/>
              <a:uLnTx/>
              <a:uFillTx/>
              <a:latin typeface="Times New Roman" panose="02020603050405020304" pitchFamily="18" charset="0"/>
              <a:cs typeface="Times New Roman" panose="02020603050405020304" pitchFamily="18" charset="0"/>
            </a:endParaRPr>
          </a:p>
        </p:txBody>
      </p:sp>
      <p:pic>
        <p:nvPicPr>
          <p:cNvPr id="13" name="Graphique 12" descr="Smartphone" title="Icône : nº de téléphone du présentateur">
            <a:extLst>
              <a:ext uri="{FF2B5EF4-FFF2-40B4-BE49-F238E27FC236}">
                <a16:creationId xmlns:a16="http://schemas.microsoft.com/office/drawing/2014/main" xmlns="" id="{D46F90A0-A362-4144-AB92-33B00391B40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4308371" y="3965527"/>
            <a:ext cx="558449" cy="558449"/>
          </a:xfrm>
          <a:prstGeom prst="rect">
            <a:avLst/>
          </a:prstGeom>
        </p:spPr>
      </p:pic>
      <p:sp>
        <p:nvSpPr>
          <p:cNvPr id="15" name="Espace réservé du texte 17">
            <a:extLst>
              <a:ext uri="{FF2B5EF4-FFF2-40B4-BE49-F238E27FC236}">
                <a16:creationId xmlns:a16="http://schemas.microsoft.com/office/drawing/2014/main" xmlns="" id="{D6C1F9A6-DF05-40A3-A22A-A5F42139BD96}"/>
              </a:ext>
            </a:extLst>
          </p:cNvPr>
          <p:cNvSpPr txBox="1">
            <a:spLocks/>
          </p:cNvSpPr>
          <p:nvPr/>
        </p:nvSpPr>
        <p:spPr>
          <a:xfrm>
            <a:off x="5103221" y="4006497"/>
            <a:ext cx="3525624"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buClr>
                <a:srgbClr val="00B0F0"/>
              </a:buClr>
            </a:pPr>
            <a:r>
              <a:rPr lang="fr-FR" sz="1800" spc="300" dirty="0" smtClean="0">
                <a:latin typeface="Times New Roman" panose="02020603050405020304" pitchFamily="18" charset="0"/>
                <a:cs typeface="Times New Roman" panose="02020603050405020304" pitchFamily="18" charset="0"/>
              </a:rPr>
              <a:t>06 95 18 30 27</a:t>
            </a:r>
            <a:endParaRPr kumimoji="0" lang="fr-FR" sz="1800" u="none" strike="noStrike" kern="1200" cap="none" spc="300" normalizeH="0" baseline="0" noProof="0" dirty="0">
              <a:ln>
                <a:noFill/>
              </a:ln>
              <a:effectLst/>
              <a:uLnTx/>
              <a:uFillTx/>
              <a:latin typeface="Times New Roman" panose="02020603050405020304" pitchFamily="18" charset="0"/>
              <a:cs typeface="Times New Roman" panose="02020603050405020304" pitchFamily="18" charset="0"/>
            </a:endParaRPr>
          </a:p>
        </p:txBody>
      </p:sp>
      <p:pic>
        <p:nvPicPr>
          <p:cNvPr id="12" name="Graphique 11" descr="Enveloppe" title="Icône e-mail du présentateur">
            <a:extLst>
              <a:ext uri="{FF2B5EF4-FFF2-40B4-BE49-F238E27FC236}">
                <a16:creationId xmlns:a16="http://schemas.microsoft.com/office/drawing/2014/main" xmlns="" id="{DA1E1FC6-9F80-4CAF-ACF2-AB062937A45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308371" y="4964360"/>
            <a:ext cx="558449" cy="558449"/>
          </a:xfrm>
          <a:prstGeom prst="rect">
            <a:avLst/>
          </a:prstGeom>
        </p:spPr>
      </p:pic>
      <p:sp>
        <p:nvSpPr>
          <p:cNvPr id="16" name="Espace réservé du texte 18">
            <a:extLst>
              <a:ext uri="{FF2B5EF4-FFF2-40B4-BE49-F238E27FC236}">
                <a16:creationId xmlns:a16="http://schemas.microsoft.com/office/drawing/2014/main" xmlns="" id="{E0127FD3-DBF1-49D0-8E40-2DB72E1AEC7C}"/>
              </a:ext>
            </a:extLst>
          </p:cNvPr>
          <p:cNvSpPr txBox="1">
            <a:spLocks/>
          </p:cNvSpPr>
          <p:nvPr/>
        </p:nvSpPr>
        <p:spPr>
          <a:xfrm>
            <a:off x="5103220" y="5032398"/>
            <a:ext cx="3525625"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fr-FR" sz="1800" spc="300" dirty="0">
                <a:latin typeface="Times New Roman" panose="02020603050405020304" pitchFamily="18" charset="0"/>
                <a:cs typeface="Times New Roman" panose="02020603050405020304" pitchFamily="18" charset="0"/>
              </a:rPr>
              <a:t>m</a:t>
            </a:r>
            <a:r>
              <a:rPr lang="fr-FR" sz="1800" u="none" strike="noStrike" kern="1200" cap="none" spc="300" normalizeH="0" noProof="0" dirty="0" smtClean="0">
                <a:ln>
                  <a:noFill/>
                </a:ln>
                <a:effectLst/>
                <a:uLnTx/>
                <a:uFillTx/>
                <a:latin typeface="Times New Roman" panose="02020603050405020304" pitchFamily="18" charset="0"/>
                <a:cs typeface="Times New Roman" panose="02020603050405020304" pitchFamily="18" charset="0"/>
              </a:rPr>
              <a:t>artin.vincent80@yahoo.fr</a:t>
            </a:r>
            <a:endParaRPr lang="fr-FR" sz="1800" u="none" strike="noStrike" kern="1200" cap="none" spc="300" normalizeH="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idx="1"/>
          </p:nvPr>
        </p:nvSpPr>
        <p:spPr>
          <a:xfrm>
            <a:off x="5904689" y="2959101"/>
            <a:ext cx="5933872" cy="2444514"/>
          </a:xfrm>
        </p:spPr>
        <p:txBody>
          <a:bodyPr>
            <a:noAutofit/>
          </a:bodyPr>
          <a:lstStyle/>
          <a:p>
            <a:pPr algn="l"/>
            <a:r>
              <a:rPr lang="fr-FR" sz="3200" spc="0" dirty="0" smtClean="0">
                <a:solidFill>
                  <a:srgbClr val="0070C0"/>
                </a:solidFill>
                <a:latin typeface="Times New Roman" panose="02020603050405020304" pitchFamily="18" charset="0"/>
                <a:cs typeface="Times New Roman" panose="02020603050405020304" pitchFamily="18" charset="0"/>
              </a:rPr>
              <a:t>Présentation du projet</a:t>
            </a:r>
            <a:br>
              <a:rPr lang="fr-FR" sz="3200" spc="0" dirty="0" smtClean="0">
                <a:solidFill>
                  <a:srgbClr val="0070C0"/>
                </a:solidFill>
                <a:latin typeface="Times New Roman" panose="02020603050405020304" pitchFamily="18" charset="0"/>
                <a:cs typeface="Times New Roman" panose="02020603050405020304" pitchFamily="18" charset="0"/>
              </a:rPr>
            </a:br>
            <a:endParaRPr lang="fr-FR" sz="3200" spc="0" dirty="0" smtClean="0">
              <a:solidFill>
                <a:srgbClr val="0070C0"/>
              </a:solidFill>
              <a:latin typeface="Times New Roman" panose="02020603050405020304" pitchFamily="18" charset="0"/>
              <a:cs typeface="Times New Roman" panose="02020603050405020304" pitchFamily="18" charset="0"/>
            </a:endParaRPr>
          </a:p>
          <a:p>
            <a:pPr algn="l"/>
            <a:r>
              <a:rPr lang="fr-FR" sz="3200" spc="0" dirty="0" smtClean="0">
                <a:solidFill>
                  <a:srgbClr val="0070C0"/>
                </a:solidFill>
                <a:latin typeface="Times New Roman" panose="02020603050405020304" pitchFamily="18" charset="0"/>
                <a:cs typeface="Times New Roman" panose="02020603050405020304" pitchFamily="18" charset="0"/>
              </a:rPr>
              <a:t>Organisation de l’équipe</a:t>
            </a:r>
            <a:br>
              <a:rPr lang="fr-FR" sz="3200" spc="0" dirty="0" smtClean="0">
                <a:solidFill>
                  <a:srgbClr val="0070C0"/>
                </a:solidFill>
                <a:latin typeface="Times New Roman" panose="02020603050405020304" pitchFamily="18" charset="0"/>
                <a:cs typeface="Times New Roman" panose="02020603050405020304" pitchFamily="18" charset="0"/>
              </a:rPr>
            </a:br>
            <a:endParaRPr lang="fr-FR" sz="3200" spc="0" dirty="0" smtClean="0">
              <a:solidFill>
                <a:srgbClr val="0070C0"/>
              </a:solidFill>
              <a:latin typeface="Times New Roman" panose="02020603050405020304" pitchFamily="18" charset="0"/>
              <a:cs typeface="Times New Roman" panose="02020603050405020304" pitchFamily="18" charset="0"/>
            </a:endParaRPr>
          </a:p>
          <a:p>
            <a:pPr algn="l"/>
            <a:r>
              <a:rPr lang="fr-FR" sz="3200" spc="0" dirty="0" smtClean="0">
                <a:solidFill>
                  <a:srgbClr val="0070C0"/>
                </a:solidFill>
                <a:latin typeface="Times New Roman" panose="02020603050405020304" pitchFamily="18" charset="0"/>
                <a:cs typeface="Times New Roman" panose="02020603050405020304" pitchFamily="18" charset="0"/>
              </a:rPr>
              <a:t>Diagramme Fonctionnel</a:t>
            </a:r>
            <a:endParaRPr lang="fr-FR" sz="3200" spc="0" dirty="0">
              <a:solidFill>
                <a:srgbClr val="0070C0"/>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a:xfrm>
            <a:off x="5904689" y="1546699"/>
            <a:ext cx="5933872" cy="650401"/>
          </a:xfrm>
        </p:spPr>
        <p:txBody>
          <a:bodyPr>
            <a:noAutofit/>
          </a:bodyPr>
          <a:lstStyle/>
          <a:p>
            <a:r>
              <a:rPr lang="fr-FR" b="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1</a:t>
            </a:r>
            <a:endParaRPr lang="fr-FR"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4294967295"/>
          </p:nvPr>
        </p:nvSpPr>
        <p:spPr>
          <a:xfrm>
            <a:off x="11747500" y="6469063"/>
            <a:ext cx="444500" cy="365125"/>
          </a:xfrm>
        </p:spPr>
        <p:txBody>
          <a:bodyPr/>
          <a:lstStyle/>
          <a:p>
            <a:pPr rtl="0"/>
            <a:fld id="{8C2E478F-E849-4A8C-AF1F-CBCC78A7CBFA}" type="slidenum">
              <a:rPr lang="fr-FR" noProof="0" smtClean="0"/>
              <a:t>3</a:t>
            </a:fld>
            <a:endParaRPr lang="fr-FR" noProof="0" dirty="0"/>
          </a:p>
        </p:txBody>
      </p:sp>
    </p:spTree>
    <p:extLst>
      <p:ext uri="{BB962C8B-B14F-4D97-AF65-F5344CB8AC3E}">
        <p14:creationId xmlns:p14="http://schemas.microsoft.com/office/powerpoint/2010/main" val="1298099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idx="1"/>
          </p:nvPr>
        </p:nvSpPr>
        <p:spPr>
          <a:xfrm>
            <a:off x="5904689" y="2959101"/>
            <a:ext cx="5933872" cy="2444514"/>
          </a:xfrm>
        </p:spPr>
        <p:txBody>
          <a:bodyPr>
            <a:noAutofit/>
          </a:bodyPr>
          <a:lstStyle/>
          <a:p>
            <a:pPr algn="l"/>
            <a:r>
              <a:rPr lang="fr-FR" sz="3200" spc="0" dirty="0" smtClean="0">
                <a:solidFill>
                  <a:srgbClr val="0070C0"/>
                </a:solidFill>
                <a:latin typeface="Times New Roman" panose="02020603050405020304" pitchFamily="18" charset="0"/>
                <a:cs typeface="Times New Roman" panose="02020603050405020304" pitchFamily="18" charset="0"/>
              </a:rPr>
              <a:t>Module de Test n°1 : Envoie de Trames</a:t>
            </a:r>
            <a:br>
              <a:rPr lang="fr-FR" sz="3200" spc="0" dirty="0" smtClean="0">
                <a:solidFill>
                  <a:srgbClr val="0070C0"/>
                </a:solidFill>
                <a:latin typeface="Times New Roman" panose="02020603050405020304" pitchFamily="18" charset="0"/>
                <a:cs typeface="Times New Roman" panose="02020603050405020304" pitchFamily="18" charset="0"/>
              </a:rPr>
            </a:br>
            <a:endParaRPr lang="fr-FR" sz="3200" spc="0" dirty="0" smtClean="0">
              <a:solidFill>
                <a:srgbClr val="0070C0"/>
              </a:solidFill>
              <a:latin typeface="Times New Roman" panose="02020603050405020304" pitchFamily="18" charset="0"/>
              <a:cs typeface="Times New Roman" panose="02020603050405020304" pitchFamily="18" charset="0"/>
            </a:endParaRPr>
          </a:p>
          <a:p>
            <a:pPr algn="l"/>
            <a:r>
              <a:rPr lang="fr-FR" sz="3200" spc="0" dirty="0" smtClean="0">
                <a:solidFill>
                  <a:srgbClr val="0070C0"/>
                </a:solidFill>
                <a:latin typeface="Times New Roman" panose="02020603050405020304" pitchFamily="18" charset="0"/>
                <a:cs typeface="Times New Roman" panose="02020603050405020304" pitchFamily="18" charset="0"/>
              </a:rPr>
              <a:t>Module de Test n°2 : Réception de Trames</a:t>
            </a:r>
            <a:endParaRPr lang="fr-FR" sz="3200" spc="0" dirty="0">
              <a:solidFill>
                <a:srgbClr val="0070C0"/>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a:xfrm>
            <a:off x="5904689" y="1546699"/>
            <a:ext cx="5933872" cy="650401"/>
          </a:xfrm>
        </p:spPr>
        <p:txBody>
          <a:bodyPr>
            <a:noAutofit/>
          </a:bodyPr>
          <a:lstStyle/>
          <a:p>
            <a:r>
              <a:rPr lang="fr-FR" b="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2</a:t>
            </a:r>
            <a:endParaRPr lang="fr-FR"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4294967295"/>
          </p:nvPr>
        </p:nvSpPr>
        <p:spPr>
          <a:xfrm>
            <a:off x="11747500" y="6469063"/>
            <a:ext cx="444500" cy="365125"/>
          </a:xfrm>
        </p:spPr>
        <p:txBody>
          <a:bodyPr/>
          <a:lstStyle/>
          <a:p>
            <a:pPr rtl="0"/>
            <a:fld id="{8C2E478F-E849-4A8C-AF1F-CBCC78A7CBFA}" type="slidenum">
              <a:rPr lang="fr-FR" noProof="0" smtClean="0"/>
              <a:t>4</a:t>
            </a:fld>
            <a:endParaRPr lang="fr-FR" noProof="0" dirty="0"/>
          </a:p>
        </p:txBody>
      </p:sp>
    </p:spTree>
    <p:extLst>
      <p:ext uri="{BB962C8B-B14F-4D97-AF65-F5344CB8AC3E}">
        <p14:creationId xmlns:p14="http://schemas.microsoft.com/office/powerpoint/2010/main" val="1186560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idx="1"/>
          </p:nvPr>
        </p:nvSpPr>
        <p:spPr>
          <a:xfrm>
            <a:off x="5904689" y="2959101"/>
            <a:ext cx="5933872" cy="2444514"/>
          </a:xfrm>
        </p:spPr>
        <p:txBody>
          <a:bodyPr>
            <a:noAutofit/>
          </a:bodyPr>
          <a:lstStyle/>
          <a:p>
            <a:pPr algn="l"/>
            <a:r>
              <a:rPr lang="fr-FR" sz="3200" spc="0" dirty="0" smtClean="0">
                <a:solidFill>
                  <a:srgbClr val="0070C0"/>
                </a:solidFill>
                <a:latin typeface="Times New Roman" panose="02020603050405020304" pitchFamily="18" charset="0"/>
                <a:cs typeface="Times New Roman" panose="02020603050405020304" pitchFamily="18" charset="0"/>
              </a:rPr>
              <a:t>Diagramme de GANTT</a:t>
            </a:r>
            <a:br>
              <a:rPr lang="fr-FR" sz="3200" spc="0" dirty="0" smtClean="0">
                <a:solidFill>
                  <a:srgbClr val="0070C0"/>
                </a:solidFill>
                <a:latin typeface="Times New Roman" panose="02020603050405020304" pitchFamily="18" charset="0"/>
                <a:cs typeface="Times New Roman" panose="02020603050405020304" pitchFamily="18" charset="0"/>
              </a:rPr>
            </a:br>
            <a:endParaRPr lang="fr-FR" sz="3200" spc="0" dirty="0" smtClean="0">
              <a:solidFill>
                <a:srgbClr val="0070C0"/>
              </a:solidFill>
              <a:latin typeface="Times New Roman" panose="02020603050405020304" pitchFamily="18" charset="0"/>
              <a:cs typeface="Times New Roman" panose="02020603050405020304" pitchFamily="18" charset="0"/>
            </a:endParaRPr>
          </a:p>
          <a:p>
            <a:pPr algn="l"/>
            <a:r>
              <a:rPr lang="fr-FR" sz="3200" spc="0" dirty="0" smtClean="0">
                <a:solidFill>
                  <a:srgbClr val="0070C0"/>
                </a:solidFill>
                <a:latin typeface="Times New Roman" panose="02020603050405020304" pitchFamily="18" charset="0"/>
                <a:cs typeface="Times New Roman" panose="02020603050405020304" pitchFamily="18" charset="0"/>
              </a:rPr>
              <a:t>Etude Technique</a:t>
            </a:r>
            <a:endParaRPr lang="fr-FR" sz="3200" spc="0" dirty="0">
              <a:solidFill>
                <a:srgbClr val="0070C0"/>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a:xfrm>
            <a:off x="5904689" y="1546699"/>
            <a:ext cx="5933872" cy="650401"/>
          </a:xfrm>
        </p:spPr>
        <p:txBody>
          <a:bodyPr>
            <a:noAutofit/>
          </a:bodyPr>
          <a:lstStyle/>
          <a:p>
            <a:r>
              <a:rPr lang="fr-FR" b="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3</a:t>
            </a:r>
            <a:endParaRPr lang="fr-FR"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4294967295"/>
          </p:nvPr>
        </p:nvSpPr>
        <p:spPr>
          <a:xfrm>
            <a:off x="11747500" y="6469063"/>
            <a:ext cx="444500" cy="365125"/>
          </a:xfrm>
        </p:spPr>
        <p:txBody>
          <a:bodyPr/>
          <a:lstStyle/>
          <a:p>
            <a:pPr rtl="0"/>
            <a:fld id="{8C2E478F-E849-4A8C-AF1F-CBCC78A7CBFA}" type="slidenum">
              <a:rPr lang="fr-FR" noProof="0" smtClean="0"/>
              <a:t>5</a:t>
            </a:fld>
            <a:endParaRPr lang="fr-FR" noProof="0" dirty="0"/>
          </a:p>
        </p:txBody>
      </p:sp>
    </p:spTree>
    <p:extLst>
      <p:ext uri="{BB962C8B-B14F-4D97-AF65-F5344CB8AC3E}">
        <p14:creationId xmlns:p14="http://schemas.microsoft.com/office/powerpoint/2010/main" val="4036039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6000" y="1569157"/>
            <a:ext cx="5251450" cy="2612920"/>
          </a:xfrm>
        </p:spPr>
        <p:txBody>
          <a:bodyPr rtlCol="0">
            <a:normAutofit/>
          </a:bodyPr>
          <a:lstStyle/>
          <a:p>
            <a:pPr algn="ctr" rtl="0"/>
            <a:r>
              <a:rPr lang="fr-FR"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1</a:t>
            </a:r>
            <a:endParaRPr lang="fr-F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6</a:t>
            </a:fld>
            <a:endParaRPr lang="fr-FR" dirty="0"/>
          </a:p>
        </p:txBody>
      </p:sp>
    </p:spTree>
    <p:extLst>
      <p:ext uri="{BB962C8B-B14F-4D97-AF65-F5344CB8AC3E}">
        <p14:creationId xmlns:p14="http://schemas.microsoft.com/office/powerpoint/2010/main" val="3585613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Présentation du projet</a:t>
            </a:r>
            <a:endParaRPr lang="fr-FR" sz="4000" spc="600"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pPr rtl="0"/>
            <a:fld id="{8C2E478F-E849-4A8C-AF1F-CBCC78A7CBFA}" type="slidenum">
              <a:rPr lang="fr-FR" noProof="0" smtClean="0"/>
              <a:t>7</a:t>
            </a:fld>
            <a:endParaRPr lang="fr-FR" noProof="0" dirty="0"/>
          </a:p>
        </p:txBody>
      </p:sp>
      <p:sp>
        <p:nvSpPr>
          <p:cNvPr id="7" name="Espace réservé du contenu 6"/>
          <p:cNvSpPr>
            <a:spLocks noGrp="1"/>
          </p:cNvSpPr>
          <p:nvPr>
            <p:ph sz="half" idx="1"/>
          </p:nvPr>
        </p:nvSpPr>
        <p:spPr/>
        <p:txBody>
          <a:bodyPr>
            <a:normAutofit/>
          </a:bodyPr>
          <a:lstStyle/>
          <a:p>
            <a:pPr marL="0" indent="0" algn="ctr">
              <a:lnSpc>
                <a:spcPct val="100000"/>
              </a:lnSpc>
              <a:spcBef>
                <a:spcPts val="0"/>
              </a:spcBef>
              <a:buNone/>
            </a:pPr>
            <a:r>
              <a:rPr lang="fr-FR" b="1" dirty="0">
                <a:latin typeface="Times New Roman" panose="02020603050405020304" pitchFamily="18" charset="0"/>
                <a:cs typeface="Times New Roman" panose="02020603050405020304" pitchFamily="18" charset="0"/>
              </a:rPr>
              <a:t>Présentation de </a:t>
            </a:r>
            <a:r>
              <a:rPr lang="fr-FR" b="1" dirty="0" smtClean="0">
                <a:latin typeface="Times New Roman" panose="02020603050405020304" pitchFamily="18" charset="0"/>
                <a:cs typeface="Times New Roman" panose="02020603050405020304" pitchFamily="18" charset="0"/>
              </a:rPr>
              <a:t>l’entreprise</a:t>
            </a:r>
            <a:endParaRPr lang="fr-FR"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t>
            </a:r>
            <a:r>
              <a:rPr lang="fr-FR" sz="1200" dirty="0" err="1" smtClean="0">
                <a:latin typeface="Times New Roman" panose="02020603050405020304" pitchFamily="18" charset="0"/>
                <a:cs typeface="Times New Roman" panose="02020603050405020304" pitchFamily="18" charset="0"/>
              </a:rPr>
              <a:t>Babou</a:t>
            </a:r>
            <a:r>
              <a:rPr lang="fr-FR" sz="1200" dirty="0" smtClean="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Marine est une société implantée depuis 1928 de niveau national ( présente sur tout le territoire français </a:t>
            </a:r>
            <a:r>
              <a:rPr lang="fr-FR" sz="1200" dirty="0" smtClean="0">
                <a:latin typeface="Times New Roman" panose="02020603050405020304" pitchFamily="18" charset="0"/>
                <a:cs typeface="Times New Roman" panose="02020603050405020304" pitchFamily="18" charset="0"/>
              </a:rPr>
              <a:t>).</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Elle </a:t>
            </a:r>
            <a:r>
              <a:rPr lang="fr-FR" sz="1200" dirty="0">
                <a:latin typeface="Times New Roman" panose="02020603050405020304" pitchFamily="18" charset="0"/>
                <a:cs typeface="Times New Roman" panose="02020603050405020304" pitchFamily="18" charset="0"/>
              </a:rPr>
              <a:t>est spécialisée dans les croisières fluviales en France depuis 25 ans proposant la location de bateaux à moteur sans </a:t>
            </a:r>
            <a:r>
              <a:rPr lang="fr-FR" sz="1200" dirty="0" smtClean="0">
                <a:latin typeface="Times New Roman" panose="02020603050405020304" pitchFamily="18" charset="0"/>
                <a:cs typeface="Times New Roman" panose="02020603050405020304" pitchFamily="18" charset="0"/>
              </a:rPr>
              <a:t>permis.</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Cette </a:t>
            </a:r>
            <a:r>
              <a:rPr lang="fr-FR" sz="1200" dirty="0">
                <a:latin typeface="Times New Roman" panose="02020603050405020304" pitchFamily="18" charset="0"/>
                <a:cs typeface="Times New Roman" panose="02020603050405020304" pitchFamily="18" charset="0"/>
              </a:rPr>
              <a:t>société, actuellement, possède plusieurs agences de location en France, mais elle ne possède pas de système de localisation en temps </a:t>
            </a:r>
            <a:r>
              <a:rPr lang="fr-FR" sz="1200" dirty="0" smtClean="0">
                <a:latin typeface="Times New Roman" panose="02020603050405020304" pitchFamily="18" charset="0"/>
                <a:cs typeface="Times New Roman" panose="02020603050405020304" pitchFamily="18" charset="0"/>
              </a:rPr>
              <a:t>réel.</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Elle </a:t>
            </a:r>
            <a:r>
              <a:rPr lang="fr-FR" sz="1200" dirty="0">
                <a:latin typeface="Times New Roman" panose="02020603050405020304" pitchFamily="18" charset="0"/>
                <a:cs typeface="Times New Roman" panose="02020603050405020304" pitchFamily="18" charset="0"/>
              </a:rPr>
              <a:t>propose donc de mettre en place un prototype de système de </a:t>
            </a:r>
            <a:r>
              <a:rPr lang="fr-FR" sz="1200" dirty="0" err="1">
                <a:latin typeface="Times New Roman" panose="02020603050405020304" pitchFamily="18" charset="0"/>
                <a:cs typeface="Times New Roman" panose="02020603050405020304" pitchFamily="18" charset="0"/>
              </a:rPr>
              <a:t>tracking</a:t>
            </a:r>
            <a:r>
              <a:rPr lang="fr-FR" sz="1200" dirty="0">
                <a:latin typeface="Times New Roman" panose="02020603050405020304" pitchFamily="18" charset="0"/>
                <a:cs typeface="Times New Roman" panose="02020603050405020304" pitchFamily="18" charset="0"/>
              </a:rPr>
              <a:t> national de ses bateaux via GPS et réseau mobile afin d’avoir un visuel des différents bateaux sur tout le territoire </a:t>
            </a:r>
            <a:r>
              <a:rPr lang="fr-FR" sz="1200" dirty="0" smtClean="0">
                <a:latin typeface="Times New Roman" panose="02020603050405020304" pitchFamily="18" charset="0"/>
                <a:cs typeface="Times New Roman" panose="02020603050405020304" pitchFamily="18" charset="0"/>
              </a:rPr>
              <a:t>français.</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ctr">
              <a:lnSpc>
                <a:spcPct val="100000"/>
              </a:lnSpc>
              <a:spcBef>
                <a:spcPts val="0"/>
              </a:spcBef>
              <a:buNone/>
            </a:pPr>
            <a:r>
              <a:rPr lang="fr-FR" b="1" dirty="0" smtClean="0">
                <a:latin typeface="Times New Roman" panose="02020603050405020304" pitchFamily="18" charset="0"/>
                <a:cs typeface="Times New Roman" panose="02020603050405020304" pitchFamily="18" charset="0"/>
              </a:rPr>
              <a:t>Analyse </a:t>
            </a:r>
            <a:r>
              <a:rPr lang="fr-FR" b="1" dirty="0">
                <a:latin typeface="Times New Roman" panose="02020603050405020304" pitchFamily="18" charset="0"/>
                <a:cs typeface="Times New Roman" panose="02020603050405020304" pitchFamily="18" charset="0"/>
              </a:rPr>
              <a:t>de </a:t>
            </a:r>
            <a:r>
              <a:rPr lang="fr-FR" b="1" dirty="0" smtClean="0">
                <a:latin typeface="Times New Roman" panose="02020603050405020304" pitchFamily="18" charset="0"/>
                <a:cs typeface="Times New Roman" panose="02020603050405020304" pitchFamily="18" charset="0"/>
              </a:rPr>
              <a:t>l’existant</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Afin </a:t>
            </a:r>
            <a:r>
              <a:rPr lang="fr-FR" sz="1200" dirty="0">
                <a:latin typeface="Times New Roman" panose="02020603050405020304" pitchFamily="18" charset="0"/>
                <a:cs typeface="Times New Roman" panose="02020603050405020304" pitchFamily="18" charset="0"/>
              </a:rPr>
              <a:t>de localiser leurs bateaux, la société fait appel à la bonne foi des plaisanciers et au différents check point que doivent effectuer les bateaux sur les différents fleuves ( passage d’écluse par exemple ) .</a:t>
            </a:r>
            <a:endParaRPr lang="fr-FR" sz="1200" dirty="0" smtClean="0">
              <a:latin typeface="Times New Roman" panose="02020603050405020304" pitchFamily="18" charset="0"/>
              <a:cs typeface="Times New Roman" panose="02020603050405020304" pitchFamily="18" charset="0"/>
            </a:endParaRPr>
          </a:p>
        </p:txBody>
      </p:sp>
      <p:sp>
        <p:nvSpPr>
          <p:cNvPr id="8" name="Espace réservé du contenu 7"/>
          <p:cNvSpPr>
            <a:spLocks noGrp="1"/>
          </p:cNvSpPr>
          <p:nvPr>
            <p:ph sz="half" idx="2"/>
          </p:nvPr>
        </p:nvSpPr>
        <p:spPr/>
        <p:txBody>
          <a:bodyPr/>
          <a:lstStyle/>
          <a:p>
            <a:pPr marL="0" indent="0" algn="ctr">
              <a:lnSpc>
                <a:spcPct val="100000"/>
              </a:lnSpc>
              <a:spcBef>
                <a:spcPts val="0"/>
              </a:spcBef>
              <a:buNone/>
            </a:pPr>
            <a:r>
              <a:rPr lang="fr-FR" b="1" dirty="0" smtClean="0">
                <a:latin typeface="Times New Roman" panose="02020603050405020304" pitchFamily="18" charset="0"/>
                <a:cs typeface="Times New Roman" panose="02020603050405020304" pitchFamily="18" charset="0"/>
              </a:rPr>
              <a:t>Expression du besoin</a:t>
            </a:r>
          </a:p>
          <a:p>
            <a:pPr marL="0" indent="0" algn="just">
              <a:lnSpc>
                <a:spcPct val="100000"/>
              </a:lnSpc>
              <a:spcBef>
                <a:spcPts val="0"/>
              </a:spcBef>
              <a:buNone/>
            </a:pPr>
            <a:endParaRPr lang="fr-FR"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a:latin typeface="Times New Roman" panose="02020603050405020304" pitchFamily="18" charset="0"/>
                <a:cs typeface="Times New Roman" panose="02020603050405020304" pitchFamily="18" charset="0"/>
              </a:rPr>
              <a:t>	La surveillance doit permettre d’informer les plaisanciers en temps réel sur les différentes informations du trafic </a:t>
            </a:r>
            <a:r>
              <a:rPr lang="fr-FR" sz="1200" dirty="0" smtClean="0">
                <a:latin typeface="Times New Roman" panose="02020603050405020304" pitchFamily="18" charset="0"/>
                <a:cs typeface="Times New Roman" panose="02020603050405020304" pitchFamily="18" charset="0"/>
              </a:rPr>
              <a:t>fluvial.</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Tous </a:t>
            </a:r>
            <a:r>
              <a:rPr lang="fr-FR" sz="1200" dirty="0">
                <a:latin typeface="Times New Roman" panose="02020603050405020304" pitchFamily="18" charset="0"/>
                <a:cs typeface="Times New Roman" panose="02020603050405020304" pitchFamily="18" charset="0"/>
              </a:rPr>
              <a:t>les bateaux doivent être équipés d’un système embarqué autonome étant capable de recevoir sa position GPS et la renvoyer au centre de traitement via le réseau mobile. Pour les bateaux plus gros, ils seront équipés d’un </a:t>
            </a:r>
            <a:r>
              <a:rPr lang="fr-FR" sz="1200" dirty="0" smtClean="0">
                <a:latin typeface="Times New Roman" panose="02020603050405020304" pitchFamily="18" charset="0"/>
                <a:cs typeface="Times New Roman" panose="02020603050405020304" pitchFamily="18" charset="0"/>
              </a:rPr>
              <a:t>sondeur.</a:t>
            </a: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fr-FR" sz="1200"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a:latin typeface="Times New Roman" panose="02020603050405020304" pitchFamily="18" charset="0"/>
                <a:cs typeface="Times New Roman" panose="02020603050405020304" pitchFamily="18" charset="0"/>
              </a:rPr>
              <a:t>	Le centre de traitement doit récupérer les informations en direct des bateaux et les historier dans une base de données. Le système doit afficher tous les bateaux sur une carte maritime avec un filtre pour n’afficher que certains bateaux.</a:t>
            </a:r>
          </a:p>
          <a:p>
            <a:pPr marL="0" indent="0" algn="ctr">
              <a:lnSpc>
                <a:spcPct val="100000"/>
              </a:lnSpc>
              <a:spcBef>
                <a:spcPts val="0"/>
              </a:spcBef>
              <a:buNone/>
            </a:pPr>
            <a:r>
              <a:rPr lang="fr-FR" b="1" dirty="0" smtClean="0">
                <a:latin typeface="Times New Roman" panose="02020603050405020304" pitchFamily="18" charset="0"/>
                <a:cs typeface="Times New Roman" panose="02020603050405020304" pitchFamily="18" charset="0"/>
              </a:rPr>
              <a:t>But du Projet</a:t>
            </a:r>
          </a:p>
          <a:p>
            <a:pPr marL="0" indent="0" algn="just">
              <a:lnSpc>
                <a:spcPct val="100000"/>
              </a:lnSpc>
              <a:spcBef>
                <a:spcPts val="0"/>
              </a:spcBef>
              <a:buNone/>
            </a:pP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Pourvoir fournir à l’entreprise un système de localisation GPS sur tous le territoire français, pour centraliser les données afin d’avoir une vision directe sur les bateaux en cours de location.</a:t>
            </a:r>
            <a:endParaRPr lang="fr-FR" sz="1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495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normAutofit/>
          </a:bodyPr>
          <a:lstStyle/>
          <a:p>
            <a:pPr algn="ctr"/>
            <a:r>
              <a:rPr lang="fr-FR" sz="28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Présentation du projet</a:t>
            </a:r>
            <a:endParaRPr lang="fr-FR" sz="2800" spc="600" dirty="0">
              <a:effectLst>
                <a:outerShdw blurRad="38100" dist="38100" dir="2700000" algn="tl">
                  <a:srgbClr val="000000">
                    <a:alpha val="43137"/>
                  </a:srgbClr>
                </a:outerShdw>
              </a:effectLst>
            </a:endParaRPr>
          </a:p>
        </p:txBody>
      </p:sp>
      <p:sp>
        <p:nvSpPr>
          <p:cNvPr id="3" name="Espace réservé du numéro de diapositive 2"/>
          <p:cNvSpPr>
            <a:spLocks noGrp="1"/>
          </p:cNvSpPr>
          <p:nvPr>
            <p:ph type="sldNum" sz="quarter" idx="12"/>
          </p:nvPr>
        </p:nvSpPr>
        <p:spPr/>
        <p:txBody>
          <a:bodyPr/>
          <a:lstStyle/>
          <a:p>
            <a:pPr rtl="0"/>
            <a:fld id="{8C2E478F-E849-4A8C-AF1F-CBCC78A7CBFA}" type="slidenum">
              <a:rPr lang="fr-FR" noProof="0" smtClean="0"/>
              <a:t>8</a:t>
            </a:fld>
            <a:endParaRPr lang="fr-FR" noProof="0" dirty="0"/>
          </a:p>
        </p:txBody>
      </p:sp>
      <p:sp>
        <p:nvSpPr>
          <p:cNvPr id="14" name="Espace réservé du texte 13"/>
          <p:cNvSpPr>
            <a:spLocks noGrp="1"/>
          </p:cNvSpPr>
          <p:nvPr>
            <p:ph type="body" sz="half" idx="2"/>
          </p:nvPr>
        </p:nvSpPr>
        <p:spPr/>
        <p:txBody>
          <a:bodyPr/>
          <a:lstStyle/>
          <a:p>
            <a:pPr>
              <a:lnSpc>
                <a:spcPct val="100000"/>
              </a:lnSpc>
              <a:spcBef>
                <a:spcPts val="0"/>
              </a:spcBef>
            </a:pPr>
            <a:endParaRPr lang="fr-FR" dirty="0"/>
          </a:p>
        </p:txBody>
      </p:sp>
      <p:pic>
        <p:nvPicPr>
          <p:cNvPr id="17" name="Espace réservé du contenu 16"/>
          <p:cNvPicPr>
            <a:picLocks noGrp="1" noChangeAspect="1"/>
          </p:cNvPicPr>
          <p:nvPr>
            <p:ph idx="1"/>
          </p:nvPr>
        </p:nvPicPr>
        <p:blipFill>
          <a:blip r:embed="rId2"/>
          <a:stretch>
            <a:fillRect/>
          </a:stretch>
        </p:blipFill>
        <p:spPr>
          <a:xfrm>
            <a:off x="5417874" y="1593858"/>
            <a:ext cx="6096528" cy="3475021"/>
          </a:xfrm>
          <a:prstGeom prst="rect">
            <a:avLst/>
          </a:prstGeom>
        </p:spPr>
      </p:pic>
    </p:spTree>
    <p:extLst>
      <p:ext uri="{BB962C8B-B14F-4D97-AF65-F5344CB8AC3E}">
        <p14:creationId xmlns:p14="http://schemas.microsoft.com/office/powerpoint/2010/main" val="1669352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normAutofit/>
          </a:bodyPr>
          <a:lstStyle/>
          <a:p>
            <a:r>
              <a:rPr lang="fr-FR" sz="4000" spc="60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Présentation du projet</a:t>
            </a:r>
            <a:endParaRPr lang="fr-FR" sz="4000" dirty="0"/>
          </a:p>
        </p:txBody>
      </p:sp>
      <p:sp>
        <p:nvSpPr>
          <p:cNvPr id="10" name="Espace réservé du texte 9"/>
          <p:cNvSpPr>
            <a:spLocks noGrp="1"/>
          </p:cNvSpPr>
          <p:nvPr>
            <p:ph type="body" idx="1"/>
          </p:nvPr>
        </p:nvSpPr>
        <p:spPr/>
        <p:txBody>
          <a:bodyPr>
            <a:noAutofit/>
          </a:bodyPr>
          <a:lstStyle/>
          <a:p>
            <a:pPr algn="ctr"/>
            <a:r>
              <a:rPr lang="fr-FR" spc="0" dirty="0" smtClean="0">
                <a:solidFill>
                  <a:schemeClr val="accent2">
                    <a:lumMod val="75000"/>
                  </a:schemeClr>
                </a:solidFill>
                <a:latin typeface="Times New Roman" panose="02020603050405020304" pitchFamily="18" charset="0"/>
                <a:cs typeface="Times New Roman" panose="02020603050405020304" pitchFamily="18" charset="0"/>
              </a:rPr>
              <a:t>Diagramme de cas d’utilisation simplifié</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4" name="Espace réservé du contenu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9900" y="2690913"/>
            <a:ext cx="5157788" cy="2987475"/>
          </a:xfrm>
        </p:spPr>
      </p:pic>
      <p:sp>
        <p:nvSpPr>
          <p:cNvPr id="12" name="Espace réservé du texte 11"/>
          <p:cNvSpPr>
            <a:spLocks noGrp="1"/>
          </p:cNvSpPr>
          <p:nvPr>
            <p:ph type="body" sz="quarter" idx="3"/>
          </p:nvPr>
        </p:nvSpPr>
        <p:spPr/>
        <p:txBody>
          <a:bodyPr>
            <a:noAutofit/>
          </a:bodyPr>
          <a:lstStyle/>
          <a:p>
            <a:pPr algn="ctr">
              <a:lnSpc>
                <a:spcPct val="100000"/>
              </a:lnSpc>
              <a:spcBef>
                <a:spcPts val="0"/>
              </a:spcBef>
            </a:pPr>
            <a:r>
              <a:rPr lang="fr-FR" spc="0" dirty="0">
                <a:solidFill>
                  <a:schemeClr val="accent2">
                    <a:lumMod val="75000"/>
                  </a:schemeClr>
                </a:solidFill>
                <a:latin typeface="Times New Roman" panose="02020603050405020304" pitchFamily="18" charset="0"/>
                <a:cs typeface="Times New Roman" panose="02020603050405020304" pitchFamily="18" charset="0"/>
              </a:rPr>
              <a:t>Fonctionnalités secondaires </a:t>
            </a:r>
            <a:r>
              <a:rPr lang="fr-FR" spc="0" dirty="0" smtClean="0">
                <a:solidFill>
                  <a:schemeClr val="accent2">
                    <a:lumMod val="75000"/>
                  </a:schemeClr>
                </a:solidFill>
                <a:latin typeface="Times New Roman" panose="02020603050405020304" pitchFamily="18" charset="0"/>
                <a:cs typeface="Times New Roman" panose="02020603050405020304" pitchFamily="18" charset="0"/>
              </a:rPr>
              <a:t>attendues</a:t>
            </a:r>
            <a:endParaRPr lang="fr-FR" spc="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 name="Espace réservé du contenu 12"/>
          <p:cNvSpPr>
            <a:spLocks noGrp="1"/>
          </p:cNvSpPr>
          <p:nvPr>
            <p:ph sz="quarter" idx="4"/>
          </p:nvPr>
        </p:nvSpPr>
        <p:spPr>
          <a:xfrm>
            <a:off x="6565107" y="2342355"/>
            <a:ext cx="5183188" cy="4125947"/>
          </a:xfrm>
        </p:spPr>
        <p:txBody>
          <a:bodyPr>
            <a:noAutofit/>
          </a:bodyPr>
          <a:lstStyle/>
          <a:p>
            <a:pPr marL="0" indent="0" algn="just">
              <a:lnSpc>
                <a:spcPct val="100000"/>
              </a:lnSpc>
              <a:spcBef>
                <a:spcPts val="0"/>
              </a:spcBef>
              <a:buNone/>
            </a:pPr>
            <a:r>
              <a:rPr lang="fr-FR" sz="1400" b="1" u="sng" dirty="0" smtClean="0">
                <a:latin typeface="Times New Roman" panose="02020603050405020304" pitchFamily="18" charset="0"/>
                <a:cs typeface="Times New Roman" panose="02020603050405020304" pitchFamily="18" charset="0"/>
              </a:rPr>
              <a:t>Système Embarqué</a:t>
            </a:r>
            <a:endParaRPr lang="fr-FR" sz="1200" b="1" u="sng"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r>
            <a:br>
              <a:rPr lang="fr-FR" sz="1200" dirty="0" smtClean="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 Le </a:t>
            </a:r>
            <a:r>
              <a:rPr lang="fr-FR" sz="1200" dirty="0">
                <a:latin typeface="Times New Roman" panose="02020603050405020304" pitchFamily="18" charset="0"/>
                <a:cs typeface="Times New Roman" panose="02020603050405020304" pitchFamily="18" charset="0"/>
              </a:rPr>
              <a:t>système doit toujours être en </a:t>
            </a:r>
            <a:r>
              <a:rPr lang="fr-FR" sz="1200" dirty="0" smtClean="0">
                <a:latin typeface="Times New Roman" panose="02020603050405020304" pitchFamily="18" charset="0"/>
                <a:cs typeface="Times New Roman" panose="02020603050405020304" pitchFamily="18" charset="0"/>
              </a:rPr>
              <a:t>fonctionnement.</a:t>
            </a: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Le </a:t>
            </a:r>
            <a:r>
              <a:rPr lang="fr-FR" sz="1200" dirty="0">
                <a:latin typeface="Times New Roman" panose="02020603050405020304" pitchFamily="18" charset="0"/>
                <a:cs typeface="Times New Roman" panose="02020603050405020304" pitchFamily="18" charset="0"/>
              </a:rPr>
              <a:t>système doit envoyer les informations du bateau </a:t>
            </a:r>
            <a:r>
              <a:rPr lang="fr-FR" sz="1200" dirty="0" smtClean="0">
                <a:latin typeface="Times New Roman" panose="02020603050405020304" pitchFamily="18" charset="0"/>
                <a:cs typeface="Times New Roman" panose="02020603050405020304" pitchFamily="18" charset="0"/>
              </a:rPr>
              <a:t>( position </a:t>
            </a:r>
            <a:r>
              <a:rPr lang="fr-FR" sz="1200" dirty="0">
                <a:latin typeface="Times New Roman" panose="02020603050405020304" pitchFamily="18" charset="0"/>
                <a:cs typeface="Times New Roman" panose="02020603050405020304" pitchFamily="18" charset="0"/>
              </a:rPr>
              <a:t>id </a:t>
            </a:r>
            <a:r>
              <a:rPr lang="fr-FR" sz="1200" dirty="0" smtClean="0">
                <a:latin typeface="Times New Roman" panose="02020603050405020304" pitchFamily="18" charset="0"/>
                <a:cs typeface="Times New Roman" panose="02020603050405020304" pitchFamily="18" charset="0"/>
              </a:rPr>
              <a:t>… ).</a:t>
            </a: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Le </a:t>
            </a:r>
            <a:r>
              <a:rPr lang="fr-FR" sz="1200" dirty="0">
                <a:latin typeface="Times New Roman" panose="02020603050405020304" pitchFamily="18" charset="0"/>
                <a:cs typeface="Times New Roman" panose="02020603050405020304" pitchFamily="18" charset="0"/>
              </a:rPr>
              <a:t>système doit pouvoir recevoir une alerte pour afficher une lumière rouge si un gestionnaire appuie sur un bouton de son IHM (cette lumière indiquera au plaisancier de prendre un message via le module radio intégré aux bateaux, la radio n’est pas à l’étude dans ce </a:t>
            </a:r>
            <a:r>
              <a:rPr lang="fr-FR" sz="1200" dirty="0" smtClean="0">
                <a:latin typeface="Times New Roman" panose="02020603050405020304" pitchFamily="18" charset="0"/>
                <a:cs typeface="Times New Roman" panose="02020603050405020304" pitchFamily="18" charset="0"/>
              </a:rPr>
              <a:t>projet ).</a:t>
            </a: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r>
            <a:br>
              <a:rPr lang="fr-FR" sz="1200" dirty="0" smtClean="0">
                <a:latin typeface="Times New Roman" panose="02020603050405020304" pitchFamily="18" charset="0"/>
                <a:cs typeface="Times New Roman" panose="02020603050405020304" pitchFamily="18" charset="0"/>
              </a:rPr>
            </a:br>
            <a:r>
              <a:rPr lang="fr-FR" sz="1400" b="1" u="sng" dirty="0" smtClean="0">
                <a:latin typeface="Times New Roman" panose="02020603050405020304" pitchFamily="18" charset="0"/>
                <a:cs typeface="Times New Roman" panose="02020603050405020304" pitchFamily="18" charset="0"/>
              </a:rPr>
              <a:t>Application Web</a:t>
            </a:r>
            <a:endParaRPr lang="fr-FR" sz="1200" b="1" u="sng"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r>
            <a:br>
              <a:rPr lang="fr-FR" sz="1200" dirty="0" smtClean="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 Un </a:t>
            </a:r>
            <a:r>
              <a:rPr lang="fr-FR" sz="1200" dirty="0">
                <a:latin typeface="Times New Roman" panose="02020603050405020304" pitchFamily="18" charset="0"/>
                <a:cs typeface="Times New Roman" panose="02020603050405020304" pitchFamily="18" charset="0"/>
              </a:rPr>
              <a:t>gestionnaire doit pouvoir se connecter sur son espace d’agence en ne visualisant que ses </a:t>
            </a:r>
            <a:r>
              <a:rPr lang="fr-FR" sz="1200" dirty="0" smtClean="0">
                <a:latin typeface="Times New Roman" panose="02020603050405020304" pitchFamily="18" charset="0"/>
                <a:cs typeface="Times New Roman" panose="02020603050405020304" pitchFamily="18" charset="0"/>
              </a:rPr>
              <a:t>bateaux.</a:t>
            </a: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-Un </a:t>
            </a:r>
            <a:r>
              <a:rPr lang="fr-FR" sz="1200" dirty="0" err="1">
                <a:latin typeface="Times New Roman" panose="02020603050405020304" pitchFamily="18" charset="0"/>
                <a:cs typeface="Times New Roman" panose="02020603050405020304" pitchFamily="18" charset="0"/>
              </a:rPr>
              <a:t>admin</a:t>
            </a:r>
            <a:r>
              <a:rPr lang="fr-FR" sz="1200" dirty="0">
                <a:latin typeface="Times New Roman" panose="02020603050405020304" pitchFamily="18" charset="0"/>
                <a:cs typeface="Times New Roman" panose="02020603050405020304" pitchFamily="18" charset="0"/>
              </a:rPr>
              <a:t> peut gérer tous les bateaux de </a:t>
            </a:r>
            <a:r>
              <a:rPr lang="fr-FR" sz="1200" dirty="0" err="1">
                <a:latin typeface="Times New Roman" panose="02020603050405020304" pitchFamily="18" charset="0"/>
                <a:cs typeface="Times New Roman" panose="02020603050405020304" pitchFamily="18" charset="0"/>
              </a:rPr>
              <a:t>Babou</a:t>
            </a:r>
            <a:r>
              <a:rPr lang="fr-FR" sz="1200" dirty="0">
                <a:latin typeface="Times New Roman" panose="02020603050405020304" pitchFamily="18" charset="0"/>
                <a:cs typeface="Times New Roman" panose="02020603050405020304" pitchFamily="18" charset="0"/>
              </a:rPr>
              <a:t> Marine sur la </a:t>
            </a:r>
            <a:r>
              <a:rPr lang="fr-FR" sz="1200" dirty="0" smtClean="0">
                <a:latin typeface="Times New Roman" panose="02020603050405020304" pitchFamily="18" charset="0"/>
                <a:cs typeface="Times New Roman" panose="02020603050405020304" pitchFamily="18" charset="0"/>
              </a:rPr>
              <a:t>France.</a:t>
            </a:r>
            <a:br>
              <a:rPr lang="fr-FR" sz="1200" dirty="0" smtClean="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 Un </a:t>
            </a:r>
            <a:r>
              <a:rPr lang="fr-FR" sz="1200" dirty="0">
                <a:latin typeface="Times New Roman" panose="02020603050405020304" pitchFamily="18" charset="0"/>
                <a:cs typeface="Times New Roman" panose="02020603050405020304" pitchFamily="18" charset="0"/>
              </a:rPr>
              <a:t>Gestionnaire peut cliquer sur un bateau pour envoyer une alerte sur le système embarqué du </a:t>
            </a:r>
            <a:r>
              <a:rPr lang="fr-FR" sz="1200" dirty="0" smtClean="0">
                <a:latin typeface="Times New Roman" panose="02020603050405020304" pitchFamily="18" charset="0"/>
                <a:cs typeface="Times New Roman" panose="02020603050405020304" pitchFamily="18" charset="0"/>
              </a:rPr>
              <a:t>bateau.</a:t>
            </a:r>
            <a:endParaRPr lang="fr-FR" sz="1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fr-FR" sz="1200" b="1" u="sng" dirty="0" smtClean="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fr-FR" sz="1400" b="1" u="sng" dirty="0" smtClean="0">
                <a:latin typeface="Times New Roman" panose="02020603050405020304" pitchFamily="18" charset="0"/>
                <a:cs typeface="Times New Roman" panose="02020603050405020304" pitchFamily="18" charset="0"/>
              </a:rPr>
              <a:t>Application </a:t>
            </a:r>
            <a:r>
              <a:rPr lang="fr-FR" sz="1400" b="1" u="sng" dirty="0">
                <a:latin typeface="Times New Roman" panose="02020603050405020304" pitchFamily="18" charset="0"/>
                <a:cs typeface="Times New Roman" panose="02020603050405020304" pitchFamily="18" charset="0"/>
              </a:rPr>
              <a:t>de </a:t>
            </a:r>
            <a:r>
              <a:rPr lang="fr-FR" sz="1400" b="1" u="sng" dirty="0" smtClean="0">
                <a:latin typeface="Times New Roman" panose="02020603050405020304" pitchFamily="18" charset="0"/>
                <a:cs typeface="Times New Roman" panose="02020603050405020304" pitchFamily="18" charset="0"/>
              </a:rPr>
              <a:t>traitement</a:t>
            </a:r>
          </a:p>
          <a:p>
            <a:pPr marL="0" indent="0" algn="just">
              <a:lnSpc>
                <a:spcPct val="100000"/>
              </a:lnSpc>
              <a:spcBef>
                <a:spcPts val="0"/>
              </a:spcBef>
              <a:buNone/>
            </a:pPr>
            <a:r>
              <a:rPr lang="fr-FR" sz="1200" dirty="0" smtClean="0">
                <a:latin typeface="Times New Roman" panose="02020603050405020304" pitchFamily="18" charset="0"/>
                <a:cs typeface="Times New Roman" panose="02020603050405020304" pitchFamily="18" charset="0"/>
              </a:rPr>
              <a:t/>
            </a:r>
            <a:br>
              <a:rPr lang="fr-FR" sz="1200" dirty="0" smtClean="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a:t>
            </a:r>
            <a:r>
              <a:rPr lang="fr-FR" sz="1200" dirty="0">
                <a:latin typeface="Times New Roman" panose="02020603050405020304" pitchFamily="18" charset="0"/>
                <a:cs typeface="Times New Roman" panose="02020603050405020304" pitchFamily="18" charset="0"/>
              </a:rPr>
              <a:t> </a:t>
            </a:r>
            <a:r>
              <a:rPr lang="fr-FR" sz="1200" dirty="0" smtClean="0">
                <a:latin typeface="Times New Roman" panose="02020603050405020304" pitchFamily="18" charset="0"/>
                <a:cs typeface="Times New Roman" panose="02020603050405020304" pitchFamily="18" charset="0"/>
              </a:rPr>
              <a:t>Le </a:t>
            </a:r>
            <a:r>
              <a:rPr lang="fr-FR" sz="1200" dirty="0">
                <a:latin typeface="Times New Roman" panose="02020603050405020304" pitchFamily="18" charset="0"/>
                <a:cs typeface="Times New Roman" panose="02020603050405020304" pitchFamily="18" charset="0"/>
              </a:rPr>
              <a:t>système doit être installé sur un système Linux Debian en Programmation C</a:t>
            </a:r>
            <a:r>
              <a:rPr lang="fr-FR" sz="1200" dirty="0" smtClean="0">
                <a:latin typeface="Times New Roman" panose="02020603050405020304" pitchFamily="18" charset="0"/>
                <a:cs typeface="Times New Roman" panose="02020603050405020304" pitchFamily="18" charset="0"/>
              </a:rPr>
              <a:t>++.</a:t>
            </a:r>
            <a:br>
              <a:rPr lang="fr-FR" sz="1200" dirty="0" smtClean="0">
                <a:latin typeface="Times New Roman" panose="02020603050405020304" pitchFamily="18" charset="0"/>
                <a:cs typeface="Times New Roman" panose="02020603050405020304" pitchFamily="18" charset="0"/>
              </a:rPr>
            </a:br>
            <a:r>
              <a:rPr lang="fr-FR" sz="1200" dirty="0" smtClean="0">
                <a:latin typeface="Times New Roman" panose="02020603050405020304" pitchFamily="18" charset="0"/>
                <a:cs typeface="Times New Roman" panose="02020603050405020304" pitchFamily="18" charset="0"/>
              </a:rPr>
              <a:t>- Il </a:t>
            </a:r>
            <a:r>
              <a:rPr lang="fr-FR" sz="1200" dirty="0">
                <a:latin typeface="Times New Roman" panose="02020603050405020304" pitchFamily="18" charset="0"/>
                <a:cs typeface="Times New Roman" panose="02020603050405020304" pitchFamily="18" charset="0"/>
              </a:rPr>
              <a:t>doit posséder un système de Log d’erreur facilement affichable dans la partie </a:t>
            </a:r>
            <a:r>
              <a:rPr lang="fr-FR" sz="1200" dirty="0" smtClean="0">
                <a:latin typeface="Times New Roman" panose="02020603050405020304" pitchFamily="18" charset="0"/>
                <a:cs typeface="Times New Roman" panose="02020603050405020304" pitchFamily="18" charset="0"/>
              </a:rPr>
              <a:t>Web.</a:t>
            </a:r>
            <a:endParaRPr lang="fr-FR" sz="1200" dirty="0">
              <a:latin typeface="Times New Roman" panose="02020603050405020304" pitchFamily="18" charset="0"/>
              <a:cs typeface="Times New Roman" panose="02020603050405020304" pitchFamily="18" charset="0"/>
            </a:endParaRPr>
          </a:p>
        </p:txBody>
      </p:sp>
      <p:sp>
        <p:nvSpPr>
          <p:cNvPr id="3" name="Espace réservé du numéro de diapositive 2"/>
          <p:cNvSpPr>
            <a:spLocks noGrp="1"/>
          </p:cNvSpPr>
          <p:nvPr>
            <p:ph type="sldNum" sz="quarter" idx="12"/>
          </p:nvPr>
        </p:nvSpPr>
        <p:spPr/>
        <p:txBody>
          <a:bodyPr/>
          <a:lstStyle/>
          <a:p>
            <a:pPr rtl="0"/>
            <a:fld id="{8C2E478F-E849-4A8C-AF1F-CBCC78A7CBFA}" type="slidenum">
              <a:rPr lang="fr-FR" noProof="0" smtClean="0"/>
              <a:t>9</a:t>
            </a:fld>
            <a:endParaRPr lang="fr-FR" noProof="0" dirty="0"/>
          </a:p>
        </p:txBody>
      </p:sp>
    </p:spTree>
    <p:extLst>
      <p:ext uri="{BB962C8B-B14F-4D97-AF65-F5344CB8AC3E}">
        <p14:creationId xmlns:p14="http://schemas.microsoft.com/office/powerpoint/2010/main" val="3616206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89_TF55661986.potx" id="{4F8F3D8E-AC79-4D7B-96AC-8229864428BD}" vid="{56807AD1-1254-4693-88D2-87E5D1E080B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Technologie</Template>
  <TotalTime>0</TotalTime>
  <Words>565</Words>
  <Application>Microsoft Office PowerPoint</Application>
  <PresentationFormat>Grand écran</PresentationFormat>
  <Paragraphs>155</Paragraphs>
  <Slides>25</Slides>
  <Notes>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Bebas</vt:lpstr>
      <vt:lpstr>Calibri</vt:lpstr>
      <vt:lpstr>Calibri Light</vt:lpstr>
      <vt:lpstr>Gill Sans</vt:lpstr>
      <vt:lpstr>Times New Roman</vt:lpstr>
      <vt:lpstr>Thème Office</vt:lpstr>
      <vt:lpstr>Revue 1 : Projet GPS</vt:lpstr>
      <vt:lpstr>Sommaire</vt:lpstr>
      <vt:lpstr>Partie 1</vt:lpstr>
      <vt:lpstr>Partie 2</vt:lpstr>
      <vt:lpstr>Partie 3</vt:lpstr>
      <vt:lpstr>Partie 1</vt:lpstr>
      <vt:lpstr>Présentation du projet</vt:lpstr>
      <vt:lpstr>Présentation du projet</vt:lpstr>
      <vt:lpstr>Présentation du projet</vt:lpstr>
      <vt:lpstr>Organisation de l’équipe</vt:lpstr>
      <vt:lpstr>Diagramme Fonctionnel</vt:lpstr>
      <vt:lpstr>Diagramme Fonctionnel</vt:lpstr>
      <vt:lpstr>Diagramme Fonctionnel</vt:lpstr>
      <vt:lpstr>Diagramme Fonctionnel</vt:lpstr>
      <vt:lpstr>Diagramme Fonctionnel</vt:lpstr>
      <vt:lpstr>Diagramme Fonctionnel</vt:lpstr>
      <vt:lpstr>Partie 2</vt:lpstr>
      <vt:lpstr>Module de Test n°1 : Envoie de Trames</vt:lpstr>
      <vt:lpstr>Module de Test n°2 : Réception de trames</vt:lpstr>
      <vt:lpstr>Partie 3</vt:lpstr>
      <vt:lpstr>Diagramme de GANTT ( prévisionnel )</vt:lpstr>
      <vt:lpstr>Diagramme de GANTT ( final )</vt:lpstr>
      <vt:lpstr>Etude Technique</vt:lpstr>
      <vt:lpstr>Etude Technique</vt:lpstr>
      <vt:lpstr>MERCI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2020-03-31T13:04:24Z</dcterms:created>
  <dcterms:modified xsi:type="dcterms:W3CDTF">2020-04-02T08:25:39Z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